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1" r:id="rId3"/>
    <p:sldId id="275" r:id="rId4"/>
    <p:sldId id="276" r:id="rId5"/>
    <p:sldId id="277" r:id="rId6"/>
    <p:sldId id="278" r:id="rId7"/>
    <p:sldId id="280" r:id="rId8"/>
    <p:sldId id="264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CB"/>
    <a:srgbClr val="FF0000"/>
    <a:srgbClr val="0033CC"/>
    <a:srgbClr val="F7DF89"/>
    <a:srgbClr val="F7F19F"/>
    <a:srgbClr val="F2E9A4"/>
    <a:srgbClr val="E5D28B"/>
    <a:srgbClr val="D4B544"/>
    <a:srgbClr val="E31E2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37" autoAdjust="0"/>
    <p:restoredTop sz="94660"/>
  </p:normalViewPr>
  <p:slideViewPr>
    <p:cSldViewPr>
      <p:cViewPr>
        <p:scale>
          <a:sx n="100" d="100"/>
          <a:sy n="100" d="100"/>
        </p:scale>
        <p:origin x="-41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B6A94-9A91-4143-9ED0-EB5CC76F6113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22F47-31C3-4DC6-9B1D-CC85A0B33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EEEEB-DCB8-47A1-8694-C41A32209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993BF-B818-4568-82C6-85D2DC503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00304-AEC3-4153-951D-EA652A83A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1F601-DB92-48AE-B77C-BB0BC2D42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CB8D2-33C3-4F93-B66E-587301B676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422AE-3784-4D22-BD21-D4CD1F116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C7E29-CC4B-4990-A077-89EA8ACCC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5A1AF-DE74-4F7E-9371-508DC87D9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32EB3-BD7C-48B4-8F99-9A0FDC201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46BC4-3F7A-4EBD-965B-121441F4C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81AE1-4518-4764-8798-64ED8E485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F7FAE20-8ECE-45A7-8356-1CED0DC723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6.jpeg"/><Relationship Id="rId4" Type="http://schemas.openxmlformats.org/officeDocument/2006/relationships/image" Target="../media/image8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8.jpeg"/><Relationship Id="rId4" Type="http://schemas.openxmlformats.org/officeDocument/2006/relationships/image" Target="../media/image8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22.png"/><Relationship Id="rId4" Type="http://schemas.openxmlformats.org/officeDocument/2006/relationships/image" Target="../media/image8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6" descr="Моло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941" y="1231743"/>
            <a:ext cx="6363419" cy="450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6" descr="Моло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716" y="171847"/>
            <a:ext cx="11525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48"/>
          <p:cNvSpPr>
            <a:spLocks noChangeArrowheads="1"/>
          </p:cNvSpPr>
          <p:nvPr/>
        </p:nvSpPr>
        <p:spPr bwMode="auto">
          <a:xfrm>
            <a:off x="7503" y="1079897"/>
            <a:ext cx="9144000" cy="4448189"/>
          </a:xfrm>
          <a:prstGeom prst="rect">
            <a:avLst/>
          </a:prstGeom>
          <a:gradFill flip="none" rotWithShape="1">
            <a:gsLst>
              <a:gs pos="60000">
                <a:schemeClr val="accent3">
                  <a:alpha val="88000"/>
                </a:schemeClr>
              </a:gs>
              <a:gs pos="50000">
                <a:schemeClr val="accent3">
                  <a:alpha val="25000"/>
                </a:schemeClr>
              </a:gs>
              <a:gs pos="100000">
                <a:srgbClr val="FFFF99">
                  <a:shade val="100000"/>
                  <a:satMod val="115000"/>
                  <a:alpha val="80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6" name="Line 47"/>
          <p:cNvSpPr>
            <a:spLocks noChangeShapeType="1"/>
          </p:cNvSpPr>
          <p:nvPr/>
        </p:nvSpPr>
        <p:spPr bwMode="auto">
          <a:xfrm>
            <a:off x="7503" y="1079897"/>
            <a:ext cx="9144000" cy="0"/>
          </a:xfrm>
          <a:prstGeom prst="line">
            <a:avLst/>
          </a:prstGeom>
          <a:noFill/>
          <a:ln w="15875">
            <a:solidFill>
              <a:srgbClr val="E31E2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2483768" y="260648"/>
            <a:ext cx="449335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Агрохолдинг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  <a:cs typeface="Arial" charset="0"/>
              </a:rPr>
              <a:t> «РАДНА»</a:t>
            </a:r>
            <a:endParaRPr lang="es-ES" sz="28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503" y="6309320"/>
            <a:ext cx="9144000" cy="576064"/>
          </a:xfrm>
          <a:prstGeom prst="rect">
            <a:avLst/>
          </a:prstGeom>
          <a:gradFill flip="none" rotWithShape="1">
            <a:gsLst>
              <a:gs pos="60000">
                <a:srgbClr val="E5D28B"/>
              </a:gs>
              <a:gs pos="50000">
                <a:srgbClr val="F2E9A4"/>
              </a:gs>
              <a:gs pos="100000">
                <a:srgbClr val="D4B544"/>
              </a:gs>
            </a:gsLst>
            <a:lin ang="5400000" scaled="1"/>
            <a:tileRect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4652" name="AutoShape 28"/>
          <p:cNvSpPr>
            <a:spLocks noChangeArrowheads="1"/>
          </p:cNvSpPr>
          <p:nvPr/>
        </p:nvSpPr>
        <p:spPr bwMode="auto">
          <a:xfrm>
            <a:off x="6429388" y="3287662"/>
            <a:ext cx="2571768" cy="2610051"/>
          </a:xfrm>
          <a:prstGeom prst="chevron">
            <a:avLst>
              <a:gd name="adj" fmla="val 27691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3085" name="Text Box 29"/>
          <p:cNvSpPr txBox="1">
            <a:spLocks noChangeArrowheads="1"/>
          </p:cNvSpPr>
          <p:nvPr/>
        </p:nvSpPr>
        <p:spPr bwMode="auto">
          <a:xfrm>
            <a:off x="285720" y="2299263"/>
            <a:ext cx="20231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8CCB"/>
                </a:solidFill>
                <a:cs typeface="Arial" charset="0"/>
              </a:rPr>
              <a:t>Растениеводство</a:t>
            </a:r>
          </a:p>
          <a:p>
            <a:r>
              <a:rPr lang="ru-RU" sz="1600" b="1" dirty="0" smtClean="0">
                <a:solidFill>
                  <a:srgbClr val="008CCB"/>
                </a:solidFill>
                <a:cs typeface="Arial" charset="0"/>
              </a:rPr>
              <a:t>Кормовая база</a:t>
            </a:r>
            <a:endParaRPr lang="ru-RU" sz="1600" b="1" dirty="0">
              <a:solidFill>
                <a:srgbClr val="008CCB"/>
              </a:solidFill>
              <a:cs typeface="Arial" charset="0"/>
            </a:endParaRPr>
          </a:p>
        </p:txBody>
      </p:sp>
      <p:sp>
        <p:nvSpPr>
          <p:cNvPr id="3086" name="Text Box 30"/>
          <p:cNvSpPr txBox="1">
            <a:spLocks noChangeArrowheads="1"/>
          </p:cNvSpPr>
          <p:nvPr/>
        </p:nvSpPr>
        <p:spPr bwMode="auto">
          <a:xfrm>
            <a:off x="2341462" y="2299263"/>
            <a:ext cx="19447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8CCB"/>
                </a:solidFill>
                <a:cs typeface="Arial" charset="0"/>
              </a:rPr>
              <a:t>Молочное </a:t>
            </a:r>
          </a:p>
          <a:p>
            <a:pPr algn="ctr"/>
            <a:r>
              <a:rPr lang="ru-RU" sz="1600" b="1" dirty="0" smtClean="0">
                <a:solidFill>
                  <a:srgbClr val="008CCB"/>
                </a:solidFill>
                <a:cs typeface="Arial" charset="0"/>
              </a:rPr>
              <a:t>животноводство</a:t>
            </a:r>
          </a:p>
        </p:txBody>
      </p:sp>
      <p:sp>
        <p:nvSpPr>
          <p:cNvPr id="3087" name="Text Box 31"/>
          <p:cNvSpPr txBox="1">
            <a:spLocks noChangeArrowheads="1"/>
          </p:cNvSpPr>
          <p:nvPr/>
        </p:nvSpPr>
        <p:spPr bwMode="auto">
          <a:xfrm>
            <a:off x="4300214" y="2285992"/>
            <a:ext cx="22006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8CCB"/>
                </a:solidFill>
                <a:cs typeface="Arial" charset="0"/>
              </a:rPr>
              <a:t>Производство продуктов питания</a:t>
            </a:r>
            <a:endParaRPr lang="ru-RU" sz="1600" b="1" dirty="0">
              <a:solidFill>
                <a:srgbClr val="008CCB"/>
              </a:solidFill>
              <a:cs typeface="Arial" charset="0"/>
            </a:endParaRPr>
          </a:p>
        </p:txBody>
      </p:sp>
      <p:sp>
        <p:nvSpPr>
          <p:cNvPr id="3088" name="Text Box 32"/>
          <p:cNvSpPr txBox="1">
            <a:spLocks noChangeArrowheads="1"/>
          </p:cNvSpPr>
          <p:nvPr/>
        </p:nvSpPr>
        <p:spPr bwMode="auto">
          <a:xfrm>
            <a:off x="6594005" y="2299263"/>
            <a:ext cx="17817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8CCB"/>
                </a:solidFill>
                <a:cs typeface="Arial" charset="0"/>
              </a:rPr>
              <a:t>Сеть</a:t>
            </a:r>
          </a:p>
          <a:p>
            <a:pPr algn="ctr"/>
            <a:r>
              <a:rPr lang="ru-RU" sz="1600" b="1" dirty="0" smtClean="0">
                <a:solidFill>
                  <a:srgbClr val="008CCB"/>
                </a:solidFill>
                <a:cs typeface="Arial" charset="0"/>
              </a:rPr>
              <a:t>супермаркетов</a:t>
            </a:r>
          </a:p>
        </p:txBody>
      </p:sp>
      <p:sp>
        <p:nvSpPr>
          <p:cNvPr id="3089" name="Rectangle 33"/>
          <p:cNvSpPr>
            <a:spLocks noChangeArrowheads="1"/>
          </p:cNvSpPr>
          <p:nvPr/>
        </p:nvSpPr>
        <p:spPr bwMode="auto">
          <a:xfrm>
            <a:off x="323528" y="1279516"/>
            <a:ext cx="84963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 dirty="0">
                <a:solidFill>
                  <a:srgbClr val="008CCB"/>
                </a:solidFill>
                <a:latin typeface="Arial Black" pitchFamily="34" charset="0"/>
                <a:cs typeface="Arial" charset="0"/>
              </a:rPr>
              <a:t>«ОТ ПОЛЯ ДО </a:t>
            </a:r>
            <a:r>
              <a:rPr lang="ru-RU" sz="3600" b="1" dirty="0" smtClean="0">
                <a:solidFill>
                  <a:srgbClr val="008CCB"/>
                </a:solidFill>
                <a:latin typeface="Arial Black" pitchFamily="34" charset="0"/>
                <a:cs typeface="Arial" charset="0"/>
              </a:rPr>
              <a:t>ПОКУПАТЕЛЯ»</a:t>
            </a:r>
            <a:endParaRPr lang="es-ES" sz="3600" b="1" dirty="0">
              <a:solidFill>
                <a:srgbClr val="008CCB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1029" name="Picture 5" descr="E:\Фотографии\издательство ника\DSC_8444.JPG"/>
          <p:cNvPicPr>
            <a:picLocks noChangeAspect="1" noChangeArrowheads="1"/>
          </p:cNvPicPr>
          <p:nvPr/>
        </p:nvPicPr>
        <p:blipFill>
          <a:blip r:embed="rId4" cstate="print"/>
          <a:srcRect l="16271" r="10508"/>
          <a:stretch>
            <a:fillRect/>
          </a:stretch>
        </p:blipFill>
        <p:spPr bwMode="auto">
          <a:xfrm>
            <a:off x="4357686" y="3286124"/>
            <a:ext cx="2714644" cy="2624108"/>
          </a:xfrm>
          <a:prstGeom prst="chevron">
            <a:avLst>
              <a:gd name="adj" fmla="val 27989"/>
            </a:avLst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6" name="Picture 67" descr="K:\Александров\Для презентации Росби\DSC_3139.JPG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3287662"/>
            <a:ext cx="2786050" cy="2643206"/>
          </a:xfrm>
          <a:prstGeom prst="chevron">
            <a:avLst>
              <a:gd name="adj" fmla="val 26577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7" name="Picture 15" descr="O:\Александров\Фото беловка\беловка\3,09,12  Беловка Конверт\IMG_10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287662"/>
            <a:ext cx="2714644" cy="2602548"/>
          </a:xfrm>
          <a:prstGeom prst="chevron">
            <a:avLst>
              <a:gd name="adj" fmla="val 27309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6084168" y="285733"/>
            <a:ext cx="3059832" cy="6429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70C0"/>
                </a:solidFill>
              </a:rPr>
              <a:t>Увеличение сельхозугодий до 100 тыс.га</a:t>
            </a:r>
          </a:p>
        </p:txBody>
      </p:sp>
      <p:pic>
        <p:nvPicPr>
          <p:cNvPr id="5123" name="Picture 26" descr="Моло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3" y="144463"/>
            <a:ext cx="11525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2" name="Rectangle 48"/>
          <p:cNvSpPr>
            <a:spLocks noChangeArrowheads="1"/>
          </p:cNvSpPr>
          <p:nvPr/>
        </p:nvSpPr>
        <p:spPr bwMode="auto">
          <a:xfrm>
            <a:off x="0" y="1052513"/>
            <a:ext cx="9144000" cy="4448189"/>
          </a:xfrm>
          <a:prstGeom prst="rect">
            <a:avLst/>
          </a:prstGeom>
          <a:gradFill flip="none" rotWithShape="1">
            <a:gsLst>
              <a:gs pos="60000">
                <a:schemeClr val="accent3">
                  <a:alpha val="88000"/>
                </a:schemeClr>
              </a:gs>
              <a:gs pos="50000">
                <a:schemeClr val="accent3">
                  <a:alpha val="25000"/>
                </a:schemeClr>
              </a:gs>
              <a:gs pos="100000">
                <a:srgbClr val="FFFF99">
                  <a:shade val="100000"/>
                  <a:satMod val="115000"/>
                  <a:alpha val="80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7" name="Line 47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5875">
            <a:solidFill>
              <a:srgbClr val="E31E2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8" name="Rectangle 12"/>
          <p:cNvSpPr>
            <a:spLocks noChangeArrowheads="1"/>
          </p:cNvSpPr>
          <p:nvPr/>
        </p:nvSpPr>
        <p:spPr bwMode="auto">
          <a:xfrm>
            <a:off x="1691681" y="0"/>
            <a:ext cx="288032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s-ES" sz="28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gradFill flip="none" rotWithShape="1">
            <a:gsLst>
              <a:gs pos="60000">
                <a:srgbClr val="E5D28B"/>
              </a:gs>
              <a:gs pos="50000">
                <a:srgbClr val="F2E9A4"/>
              </a:gs>
              <a:gs pos="100000">
                <a:srgbClr val="D4B544"/>
              </a:gs>
            </a:gsLst>
            <a:lin ang="5400000" scaled="1"/>
            <a:tileRect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325" name="Picture 61" descr="IMG_0864"/>
          <p:cNvPicPr>
            <a:picLocks noChangeAspect="1" noChangeArrowheads="1"/>
          </p:cNvPicPr>
          <p:nvPr/>
        </p:nvPicPr>
        <p:blipFill>
          <a:blip r:embed="rId3" cstate="print"/>
          <a:srcRect r="4120"/>
          <a:stretch>
            <a:fillRect/>
          </a:stretch>
        </p:blipFill>
        <p:spPr bwMode="auto">
          <a:xfrm>
            <a:off x="2114854" y="5683273"/>
            <a:ext cx="1439863" cy="95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326" name="Picture 62" descr="IMG_08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4814" y="5683273"/>
            <a:ext cx="1587802" cy="954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328" name="Picture 64" descr="IMG_87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5400" y="5683273"/>
            <a:ext cx="1439863" cy="96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329" name="Picture 65" descr="IMG_87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131" y="5683273"/>
            <a:ext cx="1471613" cy="93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" name="Picture 68" descr="K:\Александров\Для презентации Росби\SAM_1657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5683180"/>
            <a:ext cx="1500198" cy="954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136" name="Picture 70" descr="K:\Александров\Слайд_0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071563"/>
            <a:ext cx="9144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31" name="Picture 67" descr="K:\Александров\Для презентации Росби\DSC_3139.JPG"/>
          <p:cNvPicPr>
            <a:picLocks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1520" y="1268760"/>
            <a:ext cx="4320480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8" name="TextBox 17"/>
          <p:cNvSpPr txBox="1"/>
          <p:nvPr/>
        </p:nvSpPr>
        <p:spPr>
          <a:xfrm>
            <a:off x="1845386" y="354907"/>
            <a:ext cx="41553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Перспективы развития</a:t>
            </a:r>
            <a:endParaRPr lang="ru-RU" sz="2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" name="Picture 27" descr="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72355" y="980728"/>
            <a:ext cx="487164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164288" y="191683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15 548 га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4408" y="3573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7668344" y="342900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15 156 га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36296" y="3645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444208" y="328498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15 083 га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6084167" y="208590"/>
            <a:ext cx="3059833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008CCB"/>
                </a:solidFill>
              </a:rPr>
              <a:t>Строительство молочных комплексов на 12 000голов</a:t>
            </a:r>
          </a:p>
        </p:txBody>
      </p:sp>
      <p:pic>
        <p:nvPicPr>
          <p:cNvPr id="5123" name="Picture 26" descr="Моло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3" y="144463"/>
            <a:ext cx="11525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2" name="Rectangle 48"/>
          <p:cNvSpPr>
            <a:spLocks noChangeArrowheads="1"/>
          </p:cNvSpPr>
          <p:nvPr/>
        </p:nvSpPr>
        <p:spPr bwMode="auto">
          <a:xfrm>
            <a:off x="0" y="1052513"/>
            <a:ext cx="9144000" cy="4448189"/>
          </a:xfrm>
          <a:prstGeom prst="rect">
            <a:avLst/>
          </a:prstGeom>
          <a:gradFill flip="none" rotWithShape="1">
            <a:gsLst>
              <a:gs pos="60000">
                <a:schemeClr val="accent3">
                  <a:alpha val="88000"/>
                </a:schemeClr>
              </a:gs>
              <a:gs pos="50000">
                <a:schemeClr val="accent3">
                  <a:alpha val="25000"/>
                </a:schemeClr>
              </a:gs>
              <a:gs pos="100000">
                <a:srgbClr val="FFFF99">
                  <a:shade val="100000"/>
                  <a:satMod val="115000"/>
                  <a:alpha val="80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7" name="Line 47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5875">
            <a:solidFill>
              <a:srgbClr val="E31E2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8" name="Rectangle 12"/>
          <p:cNvSpPr>
            <a:spLocks noChangeArrowheads="1"/>
          </p:cNvSpPr>
          <p:nvPr/>
        </p:nvSpPr>
        <p:spPr bwMode="auto">
          <a:xfrm>
            <a:off x="1691681" y="0"/>
            <a:ext cx="288032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s-ES" sz="28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gradFill flip="none" rotWithShape="1">
            <a:gsLst>
              <a:gs pos="60000">
                <a:srgbClr val="E5D28B"/>
              </a:gs>
              <a:gs pos="50000">
                <a:srgbClr val="F2E9A4"/>
              </a:gs>
              <a:gs pos="100000">
                <a:srgbClr val="D4B544"/>
              </a:gs>
            </a:gsLst>
            <a:lin ang="5400000" scaled="1"/>
            <a:tileRect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325" name="Picture 61" descr="IMG_0864"/>
          <p:cNvPicPr>
            <a:picLocks noChangeAspect="1" noChangeArrowheads="1"/>
          </p:cNvPicPr>
          <p:nvPr/>
        </p:nvPicPr>
        <p:blipFill>
          <a:blip r:embed="rId3" cstate="print"/>
          <a:srcRect r="4120"/>
          <a:stretch>
            <a:fillRect/>
          </a:stretch>
        </p:blipFill>
        <p:spPr bwMode="auto">
          <a:xfrm>
            <a:off x="2114854" y="5683273"/>
            <a:ext cx="1439863" cy="95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326" name="Picture 62" descr="IMG_08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4814" y="5683273"/>
            <a:ext cx="1587802" cy="954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328" name="Picture 64" descr="IMG_87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5400" y="5683273"/>
            <a:ext cx="1439863" cy="96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329" name="Picture 65" descr="IMG_87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131" y="5683273"/>
            <a:ext cx="1471613" cy="93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" name="Picture 68" descr="K:\Александров\Для презентации Росби\SAM_1657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5683180"/>
            <a:ext cx="1500198" cy="954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136" name="Picture 70" descr="K:\Александров\Слайд_0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071563"/>
            <a:ext cx="9144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857356" y="354907"/>
            <a:ext cx="41553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Перспективы развития</a:t>
            </a:r>
            <a:endParaRPr lang="ru-RU" sz="2200" b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4408" y="3573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236296" y="3645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8" name="Picture 15" descr="O:\Александров\Фото беловка\беловка\3,09,12  Беловка Конверт\IMG_106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1340768"/>
            <a:ext cx="3960440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olSlant"/>
            <a:contourClr>
              <a:srgbClr val="FFFFFF"/>
            </a:contourClr>
          </a:sp3d>
        </p:spPr>
      </p:pic>
      <p:pic>
        <p:nvPicPr>
          <p:cNvPr id="35" name="Picture 2" descr="O:\Александров\МК радна для презент\МК радна для презент 06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1351256"/>
            <a:ext cx="4104456" cy="3805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olSlant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6000760" y="214313"/>
            <a:ext cx="3143240" cy="6429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008CCB"/>
                </a:solidFill>
                <a:latin typeface="+mj-lt"/>
                <a:cs typeface="Arial" charset="0"/>
              </a:rPr>
              <a:t>Строительство молочного комбината</a:t>
            </a:r>
          </a:p>
        </p:txBody>
      </p:sp>
      <p:pic>
        <p:nvPicPr>
          <p:cNvPr id="26" name="Picture 26" descr="Моло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3" y="144463"/>
            <a:ext cx="11525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48"/>
          <p:cNvSpPr>
            <a:spLocks noChangeArrowheads="1"/>
          </p:cNvSpPr>
          <p:nvPr/>
        </p:nvSpPr>
        <p:spPr bwMode="auto">
          <a:xfrm>
            <a:off x="0" y="1052513"/>
            <a:ext cx="9144000" cy="4448189"/>
          </a:xfrm>
          <a:prstGeom prst="rect">
            <a:avLst/>
          </a:prstGeom>
          <a:gradFill flip="none" rotWithShape="1">
            <a:gsLst>
              <a:gs pos="60000">
                <a:schemeClr val="accent3">
                  <a:alpha val="88000"/>
                </a:schemeClr>
              </a:gs>
              <a:gs pos="50000">
                <a:schemeClr val="accent3">
                  <a:alpha val="25000"/>
                </a:schemeClr>
              </a:gs>
              <a:gs pos="100000">
                <a:srgbClr val="FFFF99">
                  <a:shade val="100000"/>
                  <a:satMod val="115000"/>
                  <a:alpha val="80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8" name="Line 47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5875">
            <a:solidFill>
              <a:srgbClr val="E31E2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1547664" y="0"/>
            <a:ext cx="3456384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s-ES" sz="24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gradFill flip="none" rotWithShape="1">
            <a:gsLst>
              <a:gs pos="60000">
                <a:srgbClr val="E5D28B"/>
              </a:gs>
              <a:gs pos="50000">
                <a:srgbClr val="F2E9A4"/>
              </a:gs>
              <a:gs pos="100000">
                <a:srgbClr val="D4B544"/>
              </a:gs>
            </a:gsLst>
            <a:lin ang="5400000" scaled="1"/>
            <a:tileRect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" name="Picture 61" descr="IMG_0864"/>
          <p:cNvPicPr>
            <a:picLocks noChangeAspect="1" noChangeArrowheads="1"/>
          </p:cNvPicPr>
          <p:nvPr/>
        </p:nvPicPr>
        <p:blipFill>
          <a:blip r:embed="rId3" cstate="print"/>
          <a:srcRect r="4120"/>
          <a:stretch>
            <a:fillRect/>
          </a:stretch>
        </p:blipFill>
        <p:spPr bwMode="auto">
          <a:xfrm>
            <a:off x="2114854" y="5683273"/>
            <a:ext cx="1439863" cy="95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3" name="Picture 62" descr="IMG_08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4814" y="5683273"/>
            <a:ext cx="1587802" cy="954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4" name="Picture 64" descr="IMG_87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5400" y="5683273"/>
            <a:ext cx="1439863" cy="96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5" name="Picture 65" descr="IMG_87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131" y="5683273"/>
            <a:ext cx="1471613" cy="93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6" name="Picture 68" descr="K:\Александров\Для презентации Росби\SAM_1657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5683180"/>
            <a:ext cx="1500198" cy="954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7" name="Picture 70" descr="K:\Александров\Слайд_0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071563"/>
            <a:ext cx="9144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857356" y="354907"/>
            <a:ext cx="3571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Перспективы</a:t>
            </a:r>
            <a:r>
              <a:rPr lang="en-US" sz="22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развития</a:t>
            </a:r>
            <a:endParaRPr lang="ru-RU" sz="2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50" name="Picture 2" descr="C:\Documents and Settings\Reklam\Рабочий стол\презинтация инвестору\Cheese_Milk_Closeup_Jug_426394.jpg"/>
          <p:cNvPicPr>
            <a:picLocks noChangeAspect="1" noChangeArrowheads="1"/>
          </p:cNvPicPr>
          <p:nvPr/>
        </p:nvPicPr>
        <p:blipFill>
          <a:blip r:embed="rId9" cstate="print"/>
          <a:srcRect l="4678" r="6449"/>
          <a:stretch>
            <a:fillRect/>
          </a:stretch>
        </p:blipFill>
        <p:spPr bwMode="auto">
          <a:xfrm>
            <a:off x="4454963" y="1500174"/>
            <a:ext cx="4331879" cy="3571900"/>
          </a:xfrm>
          <a:prstGeom prst="rect">
            <a:avLst/>
          </a:prstGeom>
          <a:noFill/>
        </p:spPr>
      </p:pic>
      <p:pic>
        <p:nvPicPr>
          <p:cNvPr id="2051" name="Picture 3" descr="C:\Documents and Settings\Reklam\Рабочий стол\презинтация инвестору\shutterstock_2660112.jpg"/>
          <p:cNvPicPr>
            <a:picLocks noChangeAspect="1" noChangeArrowheads="1"/>
          </p:cNvPicPr>
          <p:nvPr/>
        </p:nvPicPr>
        <p:blipFill>
          <a:blip r:embed="rId10" cstate="print"/>
          <a:srcRect r="20015"/>
          <a:stretch>
            <a:fillRect/>
          </a:stretch>
        </p:blipFill>
        <p:spPr bwMode="auto">
          <a:xfrm>
            <a:off x="357158" y="1500174"/>
            <a:ext cx="3889324" cy="35719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6072198" y="214313"/>
            <a:ext cx="3071802" cy="6429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008CCB"/>
                </a:solidFill>
                <a:latin typeface="+mj-lt"/>
                <a:cs typeface="Arial" charset="0"/>
              </a:rPr>
              <a:t>Расширение торговой сети супермаркетов «РАДНА»</a:t>
            </a:r>
          </a:p>
        </p:txBody>
      </p:sp>
      <p:pic>
        <p:nvPicPr>
          <p:cNvPr id="26" name="Picture 26" descr="Моло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3" y="144463"/>
            <a:ext cx="11525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48"/>
          <p:cNvSpPr>
            <a:spLocks noChangeArrowheads="1"/>
          </p:cNvSpPr>
          <p:nvPr/>
        </p:nvSpPr>
        <p:spPr bwMode="auto">
          <a:xfrm>
            <a:off x="0" y="1052513"/>
            <a:ext cx="9144000" cy="4448189"/>
          </a:xfrm>
          <a:prstGeom prst="rect">
            <a:avLst/>
          </a:prstGeom>
          <a:gradFill flip="none" rotWithShape="1">
            <a:gsLst>
              <a:gs pos="60000">
                <a:schemeClr val="accent3">
                  <a:alpha val="88000"/>
                </a:schemeClr>
              </a:gs>
              <a:gs pos="50000">
                <a:schemeClr val="accent3">
                  <a:alpha val="25000"/>
                </a:schemeClr>
              </a:gs>
              <a:gs pos="100000">
                <a:srgbClr val="FFFF99">
                  <a:shade val="100000"/>
                  <a:satMod val="115000"/>
                  <a:alpha val="80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8" name="Line 47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5875">
            <a:solidFill>
              <a:srgbClr val="E31E2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1547664" y="0"/>
            <a:ext cx="3456384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s-ES" sz="24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gradFill flip="none" rotWithShape="1">
            <a:gsLst>
              <a:gs pos="60000">
                <a:srgbClr val="E5D28B"/>
              </a:gs>
              <a:gs pos="50000">
                <a:srgbClr val="F2E9A4"/>
              </a:gs>
              <a:gs pos="100000">
                <a:srgbClr val="D4B544"/>
              </a:gs>
            </a:gsLst>
            <a:lin ang="5400000" scaled="1"/>
            <a:tileRect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" name="Picture 61" descr="IMG_0864"/>
          <p:cNvPicPr>
            <a:picLocks noChangeAspect="1" noChangeArrowheads="1"/>
          </p:cNvPicPr>
          <p:nvPr/>
        </p:nvPicPr>
        <p:blipFill>
          <a:blip r:embed="rId3" cstate="print"/>
          <a:srcRect r="4120"/>
          <a:stretch>
            <a:fillRect/>
          </a:stretch>
        </p:blipFill>
        <p:spPr bwMode="auto">
          <a:xfrm>
            <a:off x="2114854" y="5683273"/>
            <a:ext cx="1439863" cy="95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3" name="Picture 62" descr="IMG_08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4814" y="5683273"/>
            <a:ext cx="1587802" cy="954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4" name="Picture 64" descr="IMG_87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5400" y="5683273"/>
            <a:ext cx="1439863" cy="96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5" name="Picture 65" descr="IMG_87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131" y="5683273"/>
            <a:ext cx="1471613" cy="93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6" name="Picture 68" descr="K:\Александров\Для презентации Росби\SAM_1657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5683180"/>
            <a:ext cx="1500198" cy="954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7" name="Picture 70" descr="K:\Александров\Слайд_0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071563"/>
            <a:ext cx="9144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857356" y="354907"/>
            <a:ext cx="3929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Перспективы развития</a:t>
            </a:r>
            <a:endParaRPr lang="ru-RU" sz="2200" b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4" name="Picture 2" descr="E:\Фотографии\для выставки 2012 сх\IMG_9692.JPG"/>
          <p:cNvPicPr>
            <a:picLocks noChangeAspect="1" noChangeArrowheads="1"/>
          </p:cNvPicPr>
          <p:nvPr/>
        </p:nvPicPr>
        <p:blipFill>
          <a:blip r:embed="rId9" cstate="print"/>
          <a:srcRect l="15670" t="7048" r="17377"/>
          <a:stretch>
            <a:fillRect/>
          </a:stretch>
        </p:blipFill>
        <p:spPr bwMode="auto">
          <a:xfrm>
            <a:off x="4786314" y="1428736"/>
            <a:ext cx="3857652" cy="376881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076" name="Picture 4" descr="C:\Documents and Settings\Reklam\Рабочий стол\презинтация инвестору\кристалл.jpg"/>
          <p:cNvPicPr>
            <a:picLocks noChangeAspect="1" noChangeArrowheads="1"/>
          </p:cNvPicPr>
          <p:nvPr/>
        </p:nvPicPr>
        <p:blipFill>
          <a:blip r:embed="rId10" cstate="print"/>
          <a:srcRect l="3776" t="10063" r="60429" b="41094"/>
          <a:stretch>
            <a:fillRect/>
          </a:stretch>
        </p:blipFill>
        <p:spPr bwMode="auto">
          <a:xfrm>
            <a:off x="500034" y="1428735"/>
            <a:ext cx="4071966" cy="37646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 descr="Моло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3" y="144463"/>
            <a:ext cx="11525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48"/>
          <p:cNvSpPr>
            <a:spLocks noChangeArrowheads="1"/>
          </p:cNvSpPr>
          <p:nvPr/>
        </p:nvSpPr>
        <p:spPr bwMode="auto">
          <a:xfrm>
            <a:off x="0" y="1052513"/>
            <a:ext cx="9144000" cy="4448189"/>
          </a:xfrm>
          <a:prstGeom prst="rect">
            <a:avLst/>
          </a:prstGeom>
          <a:gradFill flip="none" rotWithShape="1">
            <a:gsLst>
              <a:gs pos="60000">
                <a:schemeClr val="accent3">
                  <a:alpha val="88000"/>
                </a:schemeClr>
              </a:gs>
              <a:gs pos="50000">
                <a:schemeClr val="accent3">
                  <a:alpha val="25000"/>
                </a:schemeClr>
              </a:gs>
              <a:gs pos="100000">
                <a:srgbClr val="FFFF99">
                  <a:shade val="100000"/>
                  <a:satMod val="115000"/>
                  <a:alpha val="80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8" name="Line 47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5875">
            <a:solidFill>
              <a:srgbClr val="E31E2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1547664" y="0"/>
            <a:ext cx="3456384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s-ES" sz="24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500688"/>
            <a:ext cx="9144000" cy="1357312"/>
          </a:xfrm>
          <a:prstGeom prst="rect">
            <a:avLst/>
          </a:prstGeom>
          <a:gradFill flip="none" rotWithShape="1">
            <a:gsLst>
              <a:gs pos="60000">
                <a:srgbClr val="E5D28B"/>
              </a:gs>
              <a:gs pos="50000">
                <a:srgbClr val="F2E9A4"/>
              </a:gs>
              <a:gs pos="100000">
                <a:srgbClr val="D4B544"/>
              </a:gs>
            </a:gsLst>
            <a:lin ang="5400000" scaled="1"/>
            <a:tileRect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" name="Picture 61" descr="IMG_0864"/>
          <p:cNvPicPr>
            <a:picLocks noChangeAspect="1" noChangeArrowheads="1"/>
          </p:cNvPicPr>
          <p:nvPr/>
        </p:nvPicPr>
        <p:blipFill>
          <a:blip r:embed="rId3" cstate="print"/>
          <a:srcRect r="4120"/>
          <a:stretch>
            <a:fillRect/>
          </a:stretch>
        </p:blipFill>
        <p:spPr bwMode="auto">
          <a:xfrm>
            <a:off x="2114854" y="5683273"/>
            <a:ext cx="1439863" cy="95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3" name="Picture 62" descr="IMG_08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4814" y="5683273"/>
            <a:ext cx="1587802" cy="954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4" name="Picture 64" descr="IMG_87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5400" y="5683273"/>
            <a:ext cx="1439863" cy="96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5" name="Picture 65" descr="IMG_87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131" y="5683273"/>
            <a:ext cx="1471613" cy="93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6" name="Picture 68" descr="K:\Александров\Для презентации Росби\SAM_1657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5683180"/>
            <a:ext cx="1500198" cy="954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7" name="Picture 70" descr="K:\Александров\Слайд_0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071563"/>
            <a:ext cx="9144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 bwMode="auto">
          <a:xfrm>
            <a:off x="357158" y="1214422"/>
            <a:ext cx="4714908" cy="2000264"/>
          </a:xfrm>
          <a:prstGeom prst="round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ru-RU">
              <a:cs typeface="Arial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28596" y="1285860"/>
            <a:ext cx="471490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Рентабельность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инвестиций и надежность: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ea typeface="Times New Roman" pitchFamily="18" charset="0"/>
            </a:endParaRPr>
          </a:p>
          <a:p>
            <a:pPr lvl="0" eaLnBrk="0" hangingPunct="0">
              <a:buFontTx/>
              <a:buChar char="•"/>
              <a:tabLst>
                <a:tab pos="4572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Доходность  по отрасли в среднем 1,4 $ на литр переработанного молока;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финансовые показатели наших проектов выше средних  по отраслям промышленности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(NPV,  IRR, </a:t>
            </a:r>
            <a:r>
              <a:rPr lang="en-US" sz="1200" b="1" dirty="0" smtClean="0">
                <a:solidFill>
                  <a:srgbClr val="0070C0"/>
                </a:solidFill>
                <a:latin typeface="+mj-lt"/>
                <a:ea typeface="Calibri" pitchFamily="34" charset="0"/>
                <a:cs typeface="Times New Roman" pitchFamily="18" charset="0"/>
              </a:rPr>
              <a:t>ROI</a:t>
            </a:r>
            <a:r>
              <a:rPr lang="ru-RU" sz="1200" b="1" dirty="0" smtClean="0">
                <a:solidFill>
                  <a:srgbClr val="0070C0"/>
                </a:solidFill>
                <a:latin typeface="+mj-lt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PI);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1200" b="1" dirty="0" smtClean="0">
                <a:solidFill>
                  <a:srgbClr val="0070C0"/>
                </a:solidFill>
                <a:latin typeface="+mj-lt"/>
                <a:ea typeface="Calibri" pitchFamily="34" charset="0"/>
                <a:cs typeface="Times New Roman" pitchFamily="18" charset="0"/>
              </a:rPr>
              <a:t>Опыт реализации высокотехнологичных проектов;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1200" b="1" dirty="0" smtClean="0">
                <a:solidFill>
                  <a:srgbClr val="0070C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Обеспеченность земельными ресурсами;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1200" b="1" dirty="0" smtClean="0">
                <a:solidFill>
                  <a:srgbClr val="0070C0"/>
                </a:solidFill>
                <a:latin typeface="+mj-lt"/>
              </a:rPr>
              <a:t>Поддержка Правительства Самарской области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3071802" y="3571876"/>
            <a:ext cx="5786478" cy="1714512"/>
          </a:xfrm>
          <a:prstGeom prst="round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ru-RU">
              <a:cs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14678" y="3727740"/>
            <a:ext cx="549103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Меры государственной поддержки:</a:t>
            </a:r>
          </a:p>
          <a:p>
            <a:endParaRPr lang="ru-RU" sz="1200" dirty="0" smtClean="0"/>
          </a:p>
          <a:p>
            <a:pPr lvl="0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70C0"/>
                </a:solidFill>
              </a:rPr>
              <a:t>возврат инвестиций в строительство молочного комплекса 20-35%;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70C0"/>
                </a:solidFill>
              </a:rPr>
              <a:t>субсидирование покупки нетелей 35%;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70C0"/>
                </a:solidFill>
              </a:rPr>
              <a:t>субсидирование покупки техники  и оборудования 15-50%;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70C0"/>
                </a:solidFill>
              </a:rPr>
              <a:t>компенсация расходов на инфраструктуру 100%.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льготное налогообложение;</a:t>
            </a:r>
            <a:endParaRPr lang="ru-RU" sz="1200" b="1" dirty="0">
              <a:solidFill>
                <a:srgbClr val="0070C0"/>
              </a:solidFill>
            </a:endParaRPr>
          </a:p>
        </p:txBody>
      </p:sp>
      <p:pic>
        <p:nvPicPr>
          <p:cNvPr id="4102" name="Picture 6" descr="C:\Documents and Settings\Reklam\Рабочий стол\презинтация инвестору\000119181_-_Uroven_dokhodov_na_edinitsu_zatrat.jpg"/>
          <p:cNvPicPr>
            <a:picLocks noChangeAspect="1" noChangeArrowheads="1"/>
          </p:cNvPicPr>
          <p:nvPr/>
        </p:nvPicPr>
        <p:blipFill>
          <a:blip r:embed="rId9" cstate="print"/>
          <a:srcRect b="8689"/>
          <a:stretch>
            <a:fillRect/>
          </a:stretch>
        </p:blipFill>
        <p:spPr bwMode="auto">
          <a:xfrm>
            <a:off x="5357818" y="1285860"/>
            <a:ext cx="3540995" cy="192882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547664" y="26064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cs typeface="Arial" charset="0"/>
              </a:rPr>
              <a:t>Развитие молочной отрасли –</a:t>
            </a: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cs typeface="Arial" charset="0"/>
              </a:rPr>
              <a:t>приоритетное направление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cs typeface="Arial" charset="0"/>
              </a:rPr>
              <a:t>социально-экономического развития региона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Reklam\Рабочий стол\презинтация инвестору\6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48" y="3357562"/>
            <a:ext cx="1938516" cy="207167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Александров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24"/>
            <a:ext cx="9144000" cy="6850876"/>
          </a:xfrm>
          <a:prstGeom prst="rect">
            <a:avLst/>
          </a:prstGeom>
          <a:noFill/>
        </p:spPr>
      </p:pic>
      <p:pic>
        <p:nvPicPr>
          <p:cNvPr id="8" name="Picture 26" descr="Моло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9281" y="2132856"/>
            <a:ext cx="1304767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7544" y="5805264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 cstate="print"/>
          <a:srcRect/>
          <a:stretch>
            <a:fillRect/>
          </a:stretch>
        </a:blipFill>
        <a:ln w="9525">
          <a:noFill/>
          <a:miter lim="800000"/>
          <a:headEnd/>
          <a:tailEnd/>
        </a:ln>
        <a:effectLst>
          <a:outerShdw dist="107763" dir="8100000" algn="ctr" rotWithShape="0">
            <a:schemeClr val="bg2">
              <a:alpha val="50000"/>
            </a:schemeClr>
          </a:outerShdw>
        </a:effectLst>
        <a:scene3d>
          <a:camera prst="orthographicFront"/>
          <a:lightRig rig="threePt" dir="t"/>
        </a:scene3d>
        <a:sp3d>
          <a:bevelT w="165100" prst="coolSlant"/>
        </a:sp3d>
      </a:spPr>
      <a:bodyPr wrap="none" anchor="ctr"/>
      <a:lstStyle>
        <a:defPPr>
          <a:defRPr>
            <a:cs typeface="Arial" charset="0"/>
          </a:defRPr>
        </a:defPPr>
      </a:lstStyle>
    </a:sp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1793</TotalTime>
  <Words>152</Words>
  <Application>Microsoft Office PowerPoint</Application>
  <PresentationFormat>Экран (4:3)</PresentationFormat>
  <Paragraphs>37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Rosbi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Александров</dc:creator>
  <cp:lastModifiedBy>Hewlett-Packard Company</cp:lastModifiedBy>
  <cp:revision>247</cp:revision>
  <dcterms:created xsi:type="dcterms:W3CDTF">2012-11-13T05:52:30Z</dcterms:created>
  <dcterms:modified xsi:type="dcterms:W3CDTF">2018-08-15T09:19:33Z</dcterms:modified>
</cp:coreProperties>
</file>