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1.xml" ContentType="application/vnd.openxmlformats-officedocument.drawingml.chartshapes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4" r:id="rId3"/>
    <p:sldId id="278" r:id="rId4"/>
    <p:sldId id="276" r:id="rId5"/>
    <p:sldId id="277" r:id="rId6"/>
    <p:sldId id="291" r:id="rId7"/>
    <p:sldId id="292" r:id="rId8"/>
    <p:sldId id="282" r:id="rId9"/>
    <p:sldId id="287" r:id="rId10"/>
    <p:sldId id="283" r:id="rId11"/>
    <p:sldId id="286" r:id="rId12"/>
    <p:sldId id="285" r:id="rId13"/>
    <p:sldId id="290" r:id="rId14"/>
    <p:sldId id="294" r:id="rId15"/>
    <p:sldId id="295" r:id="rId16"/>
    <p:sldId id="279" r:id="rId17"/>
    <p:sldId id="29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ыкова" initials="АБ" lastIdx="15" clrIdx="0">
    <p:extLst>
      <p:ext uri="{19B8F6BF-5375-455C-9EA6-DF929625EA0E}">
        <p15:presenceInfo xmlns="" xmlns:p15="http://schemas.microsoft.com/office/powerpoint/2012/main" userId="S-1-5-21-3304025442-2756011074-1461171189-21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2293E"/>
    <a:srgbClr val="008DCF"/>
    <a:srgbClr val="FF372F"/>
    <a:srgbClr val="00BCFF"/>
    <a:srgbClr val="008CC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01" autoAdjust="0"/>
    <p:restoredTop sz="94660"/>
  </p:normalViewPr>
  <p:slideViewPr>
    <p:cSldViewPr snapToGrid="0">
      <p:cViewPr>
        <p:scale>
          <a:sx n="70" d="100"/>
          <a:sy n="70" d="100"/>
        </p:scale>
        <p:origin x="-288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Trifonova\&#1056;&#1072;&#1073;&#1086;&#1095;&#1080;&#1081;%20&#1089;&#1090;&#1086;&#1083;\&#1055;&#1088;&#1086;&#1077;&#1082;&#1090;%20&#1082;&#1083;&#1072;&#1089;&#1090;&#1077;&#1088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omovNL\Desktop\&#1056;&#1086;&#1089;&#1089;-%20&#1048;&#1079;&#1088;%20&#1084;&#1086;&#1083;%20&#1082;&#1083;&#1072;&#1089;&#1090;&#1077;&#1088;\&#1053;&#1072;&#1096;&#1080;%20&#1076;&#1086;&#1082;&#1091;&#1084;&#1077;&#1085;&#1090;&#1099;\&#1060;&#1080;&#1085;%20&#1084;&#1086;&#1076;&#1077;&#1083;&#1080;\&#1087;&#1088;&#1086;&#1077;&#1082;&#1090;%20&#1085;&#1072;%2014,5-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Rosbi_terminal1\&#1092;&#1101;&#1086;\&#1050;&#1088;&#1077;&#1076;&#1080;&#1090;&#1099;\&#1056;&#1086;&#1089;-&#1048;&#1079;&#1088;%20&#1087;&#1088;&#1086;&#1075;&#1088;&#1072;&#1084;&#1084;&#1072;\&#1060;&#1080;&#1085;&#1072;&#1085;&#1089;&#1086;&#1074;&#1072;&#1103;%20&#1084;&#1086;&#1076;&#1077;&#1083;&#1100;%20&#1087;&#1088;&#1086;&#1077;&#1082;&#1090;&#1072;%20&#1085;&#1072;%2014,6%20&#1084;&#1083;&#1088;&#1076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800" dirty="0" smtClean="0"/>
              <a:t>Производство и переработка</a:t>
            </a:r>
            <a:r>
              <a:rPr lang="ru-RU" sz="2800" baseline="0" dirty="0" smtClean="0"/>
              <a:t> </a:t>
            </a:r>
            <a:r>
              <a:rPr lang="ru-RU" sz="2800" dirty="0" smtClean="0"/>
              <a:t>молока</a:t>
            </a:r>
            <a:r>
              <a:rPr lang="ru-RU" sz="2800" baseline="0" dirty="0"/>
              <a:t> </a:t>
            </a:r>
            <a:r>
              <a:rPr lang="ru-RU" sz="2800" dirty="0" smtClean="0"/>
              <a:t>  </a:t>
            </a:r>
            <a:r>
              <a:rPr lang="ru-RU" sz="2400" b="0" dirty="0"/>
              <a:t>тонн</a:t>
            </a:r>
            <a:r>
              <a:rPr lang="ru-RU" sz="2400" b="0" baseline="0" dirty="0"/>
              <a:t> в год</a:t>
            </a:r>
            <a:r>
              <a:rPr lang="ru-RU" sz="2400" b="0" dirty="0"/>
              <a:t> </a:t>
            </a:r>
          </a:p>
        </c:rich>
      </c:tx>
      <c:layout>
        <c:manualLayout>
          <c:xMode val="edge"/>
          <c:yMode val="edge"/>
          <c:x val="9.7173069239111801E-2"/>
          <c:y val="2.4272726056484752E-3"/>
        </c:manualLayout>
      </c:layout>
    </c:title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'Выручка фермы'!$A$39</c:f>
              <c:strCache>
                <c:ptCount val="1"/>
                <c:pt idx="0">
                  <c:v>I ЭТАП</c:v>
                </c:pt>
              </c:strCache>
            </c:strRef>
          </c:tx>
          <c:spPr>
            <a:solidFill>
              <a:srgbClr val="0070C0"/>
            </a:solidFill>
          </c:spPr>
          <c:cat>
            <c:numRef>
              <c:f>'Выручка фермы'!$D$38:$M$38</c:f>
              <c:numCache>
                <c:formatCode>0</c:formatCod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</c:numCache>
            </c:numRef>
          </c:cat>
          <c:val>
            <c:numRef>
              <c:f>'Выручка фермы'!$D$39:$M$39</c:f>
              <c:numCache>
                <c:formatCode>_-* #,##0_р_._-;\-* #,##0_р_._-;_-* "-"_р_._-;_-@_-</c:formatCode>
                <c:ptCount val="10"/>
                <c:pt idx="0">
                  <c:v>21500</c:v>
                </c:pt>
                <c:pt idx="1">
                  <c:v>29500</c:v>
                </c:pt>
                <c:pt idx="2">
                  <c:v>33600</c:v>
                </c:pt>
                <c:pt idx="3">
                  <c:v>34768</c:v>
                </c:pt>
                <c:pt idx="4">
                  <c:v>37100</c:v>
                </c:pt>
                <c:pt idx="5">
                  <c:v>40000</c:v>
                </c:pt>
                <c:pt idx="6">
                  <c:v>42500</c:v>
                </c:pt>
                <c:pt idx="7">
                  <c:v>42500</c:v>
                </c:pt>
                <c:pt idx="8">
                  <c:v>42500</c:v>
                </c:pt>
                <c:pt idx="9">
                  <c:v>42500</c:v>
                </c:pt>
              </c:numCache>
            </c:numRef>
          </c:val>
        </c:ser>
        <c:ser>
          <c:idx val="1"/>
          <c:order val="1"/>
          <c:tx>
            <c:strRef>
              <c:f>'Выручка фермы'!$A$40</c:f>
              <c:strCache>
                <c:ptCount val="1"/>
                <c:pt idx="0">
                  <c:v>II ЭТАП</c:v>
                </c:pt>
              </c:strCache>
            </c:strRef>
          </c:tx>
          <c:spPr>
            <a:solidFill>
              <a:srgbClr val="FFFF00"/>
            </a:solidFill>
          </c:spPr>
          <c:cat>
            <c:numRef>
              <c:f>'Выручка фермы'!$D$38:$M$38</c:f>
              <c:numCache>
                <c:formatCode>0</c:formatCod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</c:numCache>
            </c:numRef>
          </c:cat>
          <c:val>
            <c:numRef>
              <c:f>'Выручка фермы'!$D$40:$M$40</c:f>
              <c:numCache>
                <c:formatCode>_-* #,##0_р_._-;\-* #,##0_р_._-;_-* "-"_р_._-;_-@_-</c:formatCode>
                <c:ptCount val="10"/>
                <c:pt idx="1">
                  <c:v>21500</c:v>
                </c:pt>
                <c:pt idx="2">
                  <c:v>29500</c:v>
                </c:pt>
                <c:pt idx="3">
                  <c:v>33600</c:v>
                </c:pt>
                <c:pt idx="4">
                  <c:v>34768</c:v>
                </c:pt>
                <c:pt idx="5">
                  <c:v>37100</c:v>
                </c:pt>
                <c:pt idx="6">
                  <c:v>40000</c:v>
                </c:pt>
                <c:pt idx="7">
                  <c:v>42500</c:v>
                </c:pt>
                <c:pt idx="8">
                  <c:v>42500</c:v>
                </c:pt>
                <c:pt idx="9">
                  <c:v>42500</c:v>
                </c:pt>
              </c:numCache>
            </c:numRef>
          </c:val>
        </c:ser>
        <c:ser>
          <c:idx val="2"/>
          <c:order val="2"/>
          <c:tx>
            <c:strRef>
              <c:f>'Выручка фермы'!$A$41</c:f>
              <c:strCache>
                <c:ptCount val="1"/>
                <c:pt idx="0">
                  <c:v>III ЭТАП</c:v>
                </c:pt>
              </c:strCache>
            </c:strRef>
          </c:tx>
          <c:spPr>
            <a:solidFill>
              <a:srgbClr val="00B050"/>
            </a:solidFill>
          </c:spPr>
          <c:cat>
            <c:numRef>
              <c:f>'Выручка фермы'!$D$38:$M$38</c:f>
              <c:numCache>
                <c:formatCode>0</c:formatCode>
                <c:ptCount val="10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  <c:pt idx="8">
                  <c:v>2027</c:v>
                </c:pt>
                <c:pt idx="9">
                  <c:v>2028</c:v>
                </c:pt>
              </c:numCache>
            </c:numRef>
          </c:cat>
          <c:val>
            <c:numRef>
              <c:f>'Выручка фермы'!$D$41:$M$41</c:f>
              <c:numCache>
                <c:formatCode>General</c:formatCode>
                <c:ptCount val="10"/>
                <c:pt idx="3" formatCode="_-* #,##0_р_._-;\-* #,##0_р_._-;_-* &quot;-&quot;_р_._-;_-@_-">
                  <c:v>21500</c:v>
                </c:pt>
                <c:pt idx="4" formatCode="_-* #,##0_р_._-;\-* #,##0_р_._-;_-* &quot;-&quot;_р_._-;_-@_-">
                  <c:v>29500</c:v>
                </c:pt>
                <c:pt idx="5" formatCode="_-* #,##0_р_._-;\-* #,##0_р_._-;_-* &quot;-&quot;_р_._-;_-@_-">
                  <c:v>33600</c:v>
                </c:pt>
                <c:pt idx="6" formatCode="_-* #,##0_р_._-;\-* #,##0_р_._-;_-* &quot;-&quot;_р_._-;_-@_-">
                  <c:v>34768</c:v>
                </c:pt>
                <c:pt idx="7" formatCode="_-* #,##0_р_._-;\-* #,##0_р_._-;_-* &quot;-&quot;_р_._-;_-@_-">
                  <c:v>37100</c:v>
                </c:pt>
                <c:pt idx="8" formatCode="_-* #,##0_р_._-;\-* #,##0_р_._-;_-* &quot;-&quot;_р_._-;_-@_-">
                  <c:v>40000</c:v>
                </c:pt>
                <c:pt idx="9" formatCode="_-* #,##0_р_._-;\-* #,##0_р_._-;_-* &quot;-&quot;_р_._-;_-@_-">
                  <c:v>42500</c:v>
                </c:pt>
              </c:numCache>
            </c:numRef>
          </c:val>
        </c:ser>
        <c:gapWidth val="55"/>
        <c:gapDepth val="55"/>
        <c:shape val="box"/>
        <c:axId val="100893440"/>
        <c:axId val="100894976"/>
        <c:axId val="0"/>
      </c:bar3DChart>
      <c:catAx>
        <c:axId val="100893440"/>
        <c:scaling>
          <c:orientation val="minMax"/>
        </c:scaling>
        <c:axPos val="b"/>
        <c:numFmt formatCode="0" sourceLinked="1"/>
        <c:majorTickMark val="none"/>
        <c:tickLblPos val="nextTo"/>
        <c:crossAx val="100894976"/>
        <c:crosses val="autoZero"/>
        <c:auto val="1"/>
        <c:lblAlgn val="ctr"/>
        <c:lblOffset val="100"/>
      </c:catAx>
      <c:valAx>
        <c:axId val="100894976"/>
        <c:scaling>
          <c:orientation val="minMax"/>
        </c:scaling>
        <c:axPos val="l"/>
        <c:majorGridlines/>
        <c:numFmt formatCode="_-* #,##0_р_._-;\-* #,##0_р_._-;_-* &quot;-&quot;_р_._-;_-@_-" sourceLinked="1"/>
        <c:majorTickMark val="none"/>
        <c:tickLblPos val="nextTo"/>
        <c:crossAx val="100893440"/>
        <c:crosses val="autoZero"/>
        <c:crossBetween val="between"/>
      </c:valAx>
    </c:plotArea>
    <c:plotVisOnly val="1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2"/>
          <c:order val="0"/>
          <c:tx>
            <c:strRef>
              <c:f>'NPV '!$A$21</c:f>
              <c:strCache>
                <c:ptCount val="1"/>
                <c:pt idx="0">
                  <c:v>NPV проекта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squar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val>
            <c:numRef>
              <c:f>'NPV '!$F$5:$F$20</c:f>
              <c:numCache>
                <c:formatCode>#,##0</c:formatCode>
                <c:ptCount val="16"/>
                <c:pt idx="0">
                  <c:v>-3843.4657179487176</c:v>
                </c:pt>
                <c:pt idx="1">
                  <c:v>-6035.5359705695537</c:v>
                </c:pt>
                <c:pt idx="2">
                  <c:v>-8245.6739468692249</c:v>
                </c:pt>
                <c:pt idx="3">
                  <c:v>-8939.2192628088687</c:v>
                </c:pt>
                <c:pt idx="4">
                  <c:v>-9841.5028733317267</c:v>
                </c:pt>
                <c:pt idx="5">
                  <c:v>-5841.2153354234524</c:v>
                </c:pt>
                <c:pt idx="6">
                  <c:v>-3361.5641371315619</c:v>
                </c:pt>
                <c:pt idx="7">
                  <c:v>-528.0357356138436</c:v>
                </c:pt>
                <c:pt idx="8">
                  <c:v>2021.1568813459901</c:v>
                </c:pt>
                <c:pt idx="9">
                  <c:v>4373.8908423617404</c:v>
                </c:pt>
                <c:pt idx="10">
                  <c:v>6544.3315122533859</c:v>
                </c:pt>
                <c:pt idx="11">
                  <c:v>8505.7406069163699</c:v>
                </c:pt>
                <c:pt idx="12">
                  <c:v>10312.76987733753</c:v>
                </c:pt>
                <c:pt idx="13">
                  <c:v>11974.772194031002</c:v>
                </c:pt>
                <c:pt idx="14">
                  <c:v>13500.391540745424</c:v>
                </c:pt>
                <c:pt idx="15">
                  <c:v>14892.075246453442</c:v>
                </c:pt>
              </c:numCache>
            </c:numRef>
          </c:val>
        </c:ser>
        <c:ser>
          <c:idx val="1"/>
          <c:order val="1"/>
          <c:tx>
            <c:strRef>
              <c:f>'[1]NPV '!$A$21</c:f>
              <c:strCache>
                <c:ptCount val="1"/>
                <c:pt idx="0">
                  <c:v>NPV I ЭТАП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square"/>
            <c:size val="7"/>
            <c:spPr>
              <a:solidFill>
                <a:schemeClr val="accent1"/>
              </a:solidFill>
              <a:ln>
                <a:solidFill>
                  <a:srgbClr val="0070C0"/>
                </a:solidFill>
              </a:ln>
            </c:spPr>
          </c:marker>
          <c:cat>
            <c:numRef>
              <c:f>'[1]NPV '!$A$5:$A$20</c:f>
              <c:numCache>
                <c:formatCode>General</c:formatCode>
                <c:ptCount val="1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</c:numCache>
            </c:numRef>
          </c:cat>
          <c:val>
            <c:numRef>
              <c:f>'[1]NPV '!$F$5:$F$20</c:f>
              <c:numCache>
                <c:formatCode>General</c:formatCode>
                <c:ptCount val="16"/>
                <c:pt idx="0">
                  <c:v>-2886.5228095238044</c:v>
                </c:pt>
                <c:pt idx="1">
                  <c:v>-4103.1574380952434</c:v>
                </c:pt>
                <c:pt idx="2">
                  <c:v>-3006.8063773490762</c:v>
                </c:pt>
                <c:pt idx="3">
                  <c:v>-2647.8744827218347</c:v>
                </c:pt>
                <c:pt idx="4">
                  <c:v>-2239.4434164055365</c:v>
                </c:pt>
                <c:pt idx="5">
                  <c:v>-1803.0896438609129</c:v>
                </c:pt>
                <c:pt idx="6">
                  <c:v>-1333.4677028015531</c:v>
                </c:pt>
                <c:pt idx="7">
                  <c:v>-832.00574171129801</c:v>
                </c:pt>
                <c:pt idx="8">
                  <c:v>-349.8275915148007</c:v>
                </c:pt>
                <c:pt idx="9">
                  <c:v>112.93202860233612</c:v>
                </c:pt>
                <c:pt idx="10">
                  <c:v>556.61964288393278</c:v>
                </c:pt>
                <c:pt idx="11">
                  <c:v>981.28940455643374</c:v>
                </c:pt>
                <c:pt idx="12">
                  <c:v>1387.5031700106479</c:v>
                </c:pt>
                <c:pt idx="13">
                  <c:v>1775.4177598221866</c:v>
                </c:pt>
                <c:pt idx="14">
                  <c:v>2145.4155240927462</c:v>
                </c:pt>
                <c:pt idx="15">
                  <c:v>2496.8894127143512</c:v>
                </c:pt>
              </c:numCache>
            </c:numRef>
          </c:val>
        </c:ser>
        <c:marker val="1"/>
        <c:axId val="101217792"/>
        <c:axId val="101219712"/>
      </c:lineChart>
      <c:catAx>
        <c:axId val="1012177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b="1" i="0" baseline="0"/>
            </a:pPr>
            <a:endParaRPr lang="ru-RU"/>
          </a:p>
        </c:txPr>
        <c:crossAx val="101219712"/>
        <c:crosses val="autoZero"/>
        <c:auto val="1"/>
        <c:lblAlgn val="ctr"/>
        <c:lblOffset val="100"/>
      </c:catAx>
      <c:valAx>
        <c:axId val="101219712"/>
        <c:scaling>
          <c:orientation val="minMax"/>
        </c:scaling>
        <c:axPos val="l"/>
        <c:majorGridlines/>
        <c:numFmt formatCode="#,##0" sourceLinked="1"/>
        <c:tickLblPos val="nextTo"/>
        <c:crossAx val="101217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124316635248644"/>
          <c:y val="0.15365865942074872"/>
          <c:w val="0.24367922850150173"/>
          <c:h val="0.3222923599487893"/>
        </c:manualLayout>
      </c:layout>
      <c:txPr>
        <a:bodyPr/>
        <a:lstStyle/>
        <a:p>
          <a:pPr>
            <a:defRPr b="1" i="0" baseline="0"/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Операционная</a:t>
            </a:r>
            <a:r>
              <a:rPr lang="ru-RU" baseline="0"/>
              <a:t> прибыль</a:t>
            </a:r>
            <a:r>
              <a:rPr lang="ru-RU"/>
              <a:t>,</a:t>
            </a:r>
            <a:r>
              <a:rPr lang="ru-RU" baseline="0"/>
              <a:t> млн. руб.</a:t>
            </a:r>
            <a:endParaRPr lang="ru-RU"/>
          </a:p>
        </c:rich>
      </c:tx>
      <c:layout>
        <c:manualLayout>
          <c:xMode val="edge"/>
          <c:yMode val="edge"/>
          <c:x val="0.35326299386808591"/>
          <c:y val="3.3331776035226086E-2"/>
        </c:manualLayout>
      </c:layout>
    </c:title>
    <c:plotArea>
      <c:layout>
        <c:manualLayout>
          <c:layoutTarget val="inner"/>
          <c:xMode val="edge"/>
          <c:yMode val="edge"/>
          <c:x val="9.2618450190745646E-2"/>
          <c:y val="0.10873369304902802"/>
          <c:w val="0.89583088041929493"/>
          <c:h val="0.72456274854280855"/>
        </c:manualLayout>
      </c:layout>
      <c:barChart>
        <c:barDir val="col"/>
        <c:grouping val="clustered"/>
        <c:ser>
          <c:idx val="15"/>
          <c:order val="0"/>
          <c:tx>
            <c:strRef>
              <c:f>'ПДДС '!$A$26</c:f>
              <c:strCache>
                <c:ptCount val="1"/>
                <c:pt idx="0">
                  <c:v>Итого операционные денежные потоки</c:v>
                </c:pt>
              </c:strCache>
            </c:strRef>
          </c:tx>
          <c:spPr>
            <a:solidFill>
              <a:srgbClr val="FF0000"/>
            </a:solidFill>
          </c:spPr>
          <c:cat>
            <c:numRef>
              <c:f>'ПДДС '!$B$3:$Q$3</c:f>
              <c:numCache>
                <c:formatCode>0</c:formatCode>
                <c:ptCount val="1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  <c:pt idx="8">
                  <c:v>2026</c:v>
                </c:pt>
                <c:pt idx="9">
                  <c:v>2027</c:v>
                </c:pt>
                <c:pt idx="10">
                  <c:v>2028</c:v>
                </c:pt>
                <c:pt idx="11">
                  <c:v>2029</c:v>
                </c:pt>
                <c:pt idx="12">
                  <c:v>2030</c:v>
                </c:pt>
                <c:pt idx="13">
                  <c:v>2031</c:v>
                </c:pt>
                <c:pt idx="14">
                  <c:v>2032</c:v>
                </c:pt>
                <c:pt idx="15">
                  <c:v>2033</c:v>
                </c:pt>
              </c:numCache>
            </c:numRef>
          </c:cat>
          <c:val>
            <c:numRef>
              <c:f>'ПДДС '!$B$26:$Q$26</c:f>
              <c:numCache>
                <c:formatCode>#,##0</c:formatCode>
                <c:ptCount val="16"/>
                <c:pt idx="0">
                  <c:v>-115.60738461538455</c:v>
                </c:pt>
                <c:pt idx="1">
                  <c:v>325.62272211708989</c:v>
                </c:pt>
                <c:pt idx="2">
                  <c:v>1373.787215344058</c:v>
                </c:pt>
                <c:pt idx="3">
                  <c:v>1261.8703511510275</c:v>
                </c:pt>
                <c:pt idx="4">
                  <c:v>2387.3582325001298</c:v>
                </c:pt>
                <c:pt idx="5">
                  <c:v>7304.1030826766637</c:v>
                </c:pt>
                <c:pt idx="6">
                  <c:v>5080.1997528935808</c:v>
                </c:pt>
                <c:pt idx="7">
                  <c:v>6130.1619160399332</c:v>
                </c:pt>
                <c:pt idx="8">
                  <c:v>5993.9077051866307</c:v>
                </c:pt>
                <c:pt idx="9">
                  <c:v>5998.1808181215802</c:v>
                </c:pt>
                <c:pt idx="10">
                  <c:v>6001.1916001033678</c:v>
                </c:pt>
                <c:pt idx="11">
                  <c:v>5888.8268032467531</c:v>
                </c:pt>
                <c:pt idx="12">
                  <c:v>5884.9999578732795</c:v>
                </c:pt>
                <c:pt idx="13">
                  <c:v>5872.5210444638815</c:v>
                </c:pt>
                <c:pt idx="14">
                  <c:v>5849.4454888202899</c:v>
                </c:pt>
                <c:pt idx="15">
                  <c:v>5815.0525814438079</c:v>
                </c:pt>
              </c:numCache>
            </c:numRef>
          </c:val>
        </c:ser>
        <c:ser>
          <c:idx val="0"/>
          <c:order val="1"/>
          <c:tx>
            <c:strRef>
              <c:f>'ПДДС '!$A$30</c:f>
              <c:strCache>
                <c:ptCount val="1"/>
                <c:pt idx="0">
                  <c:v>Денежные выплаты:</c:v>
                </c:pt>
              </c:strCache>
            </c:strRef>
          </c:tx>
          <c:val>
            <c:numRef>
              <c:f>'ПДДС '!$B$30:$Q$30</c:f>
              <c:numCache>
                <c:formatCode>#,##0</c:formatCode>
                <c:ptCount val="16"/>
                <c:pt idx="0">
                  <c:v>53.858333333333341</c:v>
                </c:pt>
                <c:pt idx="1">
                  <c:v>271.89999999999969</c:v>
                </c:pt>
                <c:pt idx="2">
                  <c:v>409.05416666666702</c:v>
                </c:pt>
                <c:pt idx="3">
                  <c:v>524.97916666666981</c:v>
                </c:pt>
                <c:pt idx="4">
                  <c:v>676.39166666666665</c:v>
                </c:pt>
                <c:pt idx="5">
                  <c:v>729.60000000000025</c:v>
                </c:pt>
                <c:pt idx="6">
                  <c:v>2265.9409909909909</c:v>
                </c:pt>
                <c:pt idx="7">
                  <c:v>2187.011261261262</c:v>
                </c:pt>
                <c:pt idx="8">
                  <c:v>2108.081531531549</c:v>
                </c:pt>
                <c:pt idx="9">
                  <c:v>2029.1518018018028</c:v>
                </c:pt>
                <c:pt idx="10">
                  <c:v>1950.2220720720736</c:v>
                </c:pt>
                <c:pt idx="11">
                  <c:v>1871.2923423423372</c:v>
                </c:pt>
                <c:pt idx="12">
                  <c:v>1792.3626126126128</c:v>
                </c:pt>
                <c:pt idx="13">
                  <c:v>1713.4328828828839</c:v>
                </c:pt>
                <c:pt idx="14">
                  <c:v>1634.5031531531561</c:v>
                </c:pt>
                <c:pt idx="15">
                  <c:v>396.29301801801665</c:v>
                </c:pt>
              </c:numCache>
            </c:numRef>
          </c:val>
        </c:ser>
        <c:axId val="102327424"/>
        <c:axId val="102317440"/>
      </c:barChart>
      <c:valAx>
        <c:axId val="102317440"/>
        <c:scaling>
          <c:orientation val="minMax"/>
        </c:scaling>
        <c:axPos val="l"/>
        <c:majorGridlines/>
        <c:numFmt formatCode="#,##0" sourceLinked="1"/>
        <c:tickLblPos val="nextTo"/>
        <c:crossAx val="102327424"/>
        <c:crosses val="autoZero"/>
        <c:crossBetween val="between"/>
      </c:valAx>
      <c:catAx>
        <c:axId val="102327424"/>
        <c:scaling>
          <c:orientation val="minMax"/>
        </c:scaling>
        <c:axPos val="b"/>
        <c:numFmt formatCode="0" sourceLinked="1"/>
        <c:tickLblPos val="nextTo"/>
        <c:crossAx val="102317440"/>
        <c:crosses val="autoZero"/>
        <c:auto val="1"/>
        <c:lblAlgn val="ctr"/>
        <c:lblOffset val="100"/>
      </c:catAx>
    </c:plotArea>
    <c:legend>
      <c:legendPos val="r"/>
      <c:layout>
        <c:manualLayout>
          <c:xMode val="edge"/>
          <c:yMode val="edge"/>
          <c:x val="7.8781195484799144E-2"/>
          <c:y val="0.81402806971882191"/>
          <c:w val="0.82859136578958681"/>
          <c:h val="0.15190400208334887"/>
        </c:manualLayout>
      </c:layout>
      <c:txPr>
        <a:bodyPr/>
        <a:lstStyle/>
        <a:p>
          <a:pPr rtl="0">
            <a:defRPr sz="1200" b="1">
              <a:solidFill>
                <a:sysClr val="windowText" lastClr="000000"/>
              </a:solidFill>
            </a:defRPr>
          </a:pPr>
          <a:endParaRPr lang="ru-RU"/>
        </a:p>
      </c:txPr>
    </c:legend>
    <c:plotVisOnly val="1"/>
  </c:chart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0.50187</cdr:x>
      <cdr:y>0.82524</cdr:y>
    </cdr:from>
    <cdr:to>
      <cdr:x>0.62734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57600" y="438093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0.20412</cdr:x>
      <cdr:y>0.76263</cdr:y>
    </cdr:from>
    <cdr:to>
      <cdr:x>0.66105</cdr:x>
      <cdr:y>0.9374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87606" y="3990263"/>
          <a:ext cx="3330054" cy="914400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50800" dir="5400000" algn="ctr" rotWithShape="0">
            <a:schemeClr val="tx1"/>
          </a:outerShdw>
        </a:effectLst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bg1"/>
              </a:solidFill>
            </a:rPr>
            <a:t>ПЕРВЫЙ  ЭТАП</a:t>
          </a:r>
          <a:endParaRPr lang="ru-RU" sz="28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0.29026</cdr:x>
      <cdr:y>0.59993</cdr:y>
    </cdr:from>
    <cdr:to>
      <cdr:x>0.70037</cdr:x>
      <cdr:y>0.7747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115401" y="3138983"/>
          <a:ext cx="2988859" cy="914400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50800" dir="5400000" algn="ctr" rotWithShape="0">
            <a:schemeClr val="tx1"/>
          </a:outerShdw>
        </a:effectLst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800" b="1" dirty="0" smtClean="0">
              <a:solidFill>
                <a:schemeClr val="bg1"/>
              </a:solidFill>
            </a:rPr>
            <a:t>ВТОРОЙ  ЭТАП</a:t>
          </a:r>
          <a:endParaRPr lang="ru-RU" sz="2800" dirty="0">
            <a:solidFill>
              <a:schemeClr val="bg1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325C-5830-4C4F-90A1-D67D4DBAA5B5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485B-A62F-4F05-96DB-FC56CF58CA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37988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325C-5830-4C4F-90A1-D67D4DBAA5B5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485B-A62F-4F05-96DB-FC56CF58CA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3925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325C-5830-4C4F-90A1-D67D4DBAA5B5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485B-A62F-4F05-96DB-FC56CF58CA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587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325C-5830-4C4F-90A1-D67D4DBAA5B5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485B-A62F-4F05-96DB-FC56CF58CA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1748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325C-5830-4C4F-90A1-D67D4DBAA5B5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485B-A62F-4F05-96DB-FC56CF58CA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61478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325C-5830-4C4F-90A1-D67D4DBAA5B5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485B-A62F-4F05-96DB-FC56CF58CA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211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325C-5830-4C4F-90A1-D67D4DBAA5B5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485B-A62F-4F05-96DB-FC56CF58CA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0007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325C-5830-4C4F-90A1-D67D4DBAA5B5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485B-A62F-4F05-96DB-FC56CF58CA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5966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325C-5830-4C4F-90A1-D67D4DBAA5B5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485B-A62F-4F05-96DB-FC56CF58CA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1433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325C-5830-4C4F-90A1-D67D4DBAA5B5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485B-A62F-4F05-96DB-FC56CF58CA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5326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325C-5830-4C4F-90A1-D67D4DBAA5B5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D485B-A62F-4F05-96DB-FC56CF58CA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7373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C325C-5830-4C4F-90A1-D67D4DBAA5B5}" type="datetimeFigureOut">
              <a:rPr lang="ru-RU" smtClean="0"/>
              <a:pPr/>
              <a:t>16.08.2018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D485B-A62F-4F05-96DB-FC56CF58CA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861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5.wdp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7.wdp"/><Relationship Id="rId7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image" Target="../media/image23.png"/><Relationship Id="rId16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481" t="15145"/>
          <a:stretch/>
        </p:blipFill>
        <p:spPr>
          <a:xfrm>
            <a:off x="5246702" y="2"/>
            <a:ext cx="6945298" cy="68801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790" y="208333"/>
            <a:ext cx="53347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8D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ru-RU" sz="2400" b="1" dirty="0" smtClean="0">
                <a:solidFill>
                  <a:srgbClr val="008D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</a:t>
            </a:r>
          </a:p>
          <a:p>
            <a:r>
              <a:rPr lang="ru-RU" sz="2400" b="1" dirty="0" smtClean="0">
                <a:solidFill>
                  <a:srgbClr val="008D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«КЛАСТЕРНОЕ РАЗВИТИЕ МОЛОЧНОЙ ОТРАСЛИ </a:t>
            </a: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САМАРСКОЙ ОБЛАСТИ»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601550" y="3262822"/>
            <a:ext cx="34591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PI: 1,2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1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24,6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NPV: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14 892 млн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руб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Ставка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дисконтирования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10%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363571" y="1168031"/>
            <a:ext cx="2364418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Производственная мощность: 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тыс. тонн в год 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Дойное стадо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15 000 голов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Общее поголовье КРС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30 000 голов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961038" y="1121630"/>
            <a:ext cx="24038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940 рабочих мест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окупаемости: </a:t>
            </a:r>
          </a:p>
          <a:p>
            <a:pPr>
              <a:spcBef>
                <a:spcPts val="600"/>
              </a:spcBef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126" y="208333"/>
            <a:ext cx="967375" cy="95969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175" y="325953"/>
            <a:ext cx="746225" cy="746225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D2A69882-56BB-4F90-9873-8528BC74DC05}"/>
              </a:ext>
            </a:extLst>
          </p:cNvPr>
          <p:cNvGrpSpPr/>
          <p:nvPr/>
        </p:nvGrpSpPr>
        <p:grpSpPr>
          <a:xfrm>
            <a:off x="226412" y="5067525"/>
            <a:ext cx="4749725" cy="773820"/>
            <a:chOff x="300217" y="3220445"/>
            <a:chExt cx="4749725" cy="77382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00217" y="3220445"/>
              <a:ext cx="4159729" cy="729430"/>
            </a:xfrm>
            <a:prstGeom prst="rect">
              <a:avLst/>
            </a:prstGeom>
            <a:solidFill>
              <a:srgbClr val="00B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1096842" y="3264835"/>
              <a:ext cx="2847190" cy="7294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b="1" dirty="0">
                  <a:solidFill>
                    <a:schemeClr val="bg1"/>
                  </a:solidFill>
                  <a:cs typeface="Calibri"/>
                </a:rPr>
                <a:t>Общий объем инвестиций</a:t>
              </a:r>
            </a:p>
            <a:p>
              <a:pPr>
                <a:lnSpc>
                  <a:spcPct val="90000"/>
                </a:lnSpc>
              </a:pPr>
              <a:r>
                <a:rPr lang="ru-RU" sz="28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en-US" sz="28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ru-RU" sz="28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,5 </a:t>
              </a:r>
              <a:r>
                <a:rPr lang="ru-RU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млрд.</a:t>
              </a:r>
              <a:endParaRPr lang="ru-RU" b="1" spc="300" dirty="0">
                <a:solidFill>
                  <a:schemeClr val="bg1"/>
                </a:solidFill>
                <a:cs typeface="Calibri"/>
              </a:endParaRPr>
            </a:p>
          </p:txBody>
        </p:sp>
        <p:sp>
          <p:nvSpPr>
            <p:cNvPr id="23" name="Равнобедренный треугольник 22"/>
            <p:cNvSpPr/>
            <p:nvPr/>
          </p:nvSpPr>
          <p:spPr>
            <a:xfrm rot="5400000">
              <a:off x="4254984" y="3425409"/>
              <a:ext cx="729430" cy="319505"/>
            </a:xfrm>
            <a:prstGeom prst="triangle">
              <a:avLst/>
            </a:prstGeom>
            <a:solidFill>
              <a:srgbClr val="00B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Диагональная полоса 23"/>
            <p:cNvSpPr/>
            <p:nvPr/>
          </p:nvSpPr>
          <p:spPr>
            <a:xfrm flipH="1">
              <a:off x="4579760" y="3220445"/>
              <a:ext cx="306720" cy="368127"/>
            </a:xfrm>
            <a:prstGeom prst="diagStripe">
              <a:avLst/>
            </a:prstGeom>
            <a:solidFill>
              <a:srgbClr val="00B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5" name="Диагональная полоса 24"/>
            <p:cNvSpPr/>
            <p:nvPr/>
          </p:nvSpPr>
          <p:spPr>
            <a:xfrm flipH="1" flipV="1">
              <a:off x="4579760" y="3588572"/>
              <a:ext cx="306720" cy="361302"/>
            </a:xfrm>
            <a:prstGeom prst="diagStripe">
              <a:avLst/>
            </a:prstGeom>
            <a:solidFill>
              <a:srgbClr val="00B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5" name="Равнобедренный треугольник 34"/>
            <p:cNvSpPr/>
            <p:nvPr/>
          </p:nvSpPr>
          <p:spPr>
            <a:xfrm rot="5400000">
              <a:off x="4767347" y="3498942"/>
              <a:ext cx="391500" cy="173690"/>
            </a:xfrm>
            <a:prstGeom prst="triangle">
              <a:avLst/>
            </a:prstGeom>
            <a:solidFill>
              <a:srgbClr val="00B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334F11B1-72FA-4352-965D-6082C600A016}"/>
              </a:ext>
            </a:extLst>
          </p:cNvPr>
          <p:cNvSpPr/>
          <p:nvPr/>
        </p:nvSpPr>
        <p:spPr>
          <a:xfrm>
            <a:off x="5699648" y="5793272"/>
            <a:ext cx="2051013" cy="746448"/>
          </a:xfrm>
          <a:prstGeom prst="rect">
            <a:avLst/>
          </a:prstGeom>
          <a:gradFill>
            <a:gsLst>
              <a:gs pos="0">
                <a:srgbClr val="00BCFF">
                  <a:alpha val="49000"/>
                </a:srgbClr>
              </a:gs>
              <a:gs pos="100000">
                <a:srgbClr val="00BCF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="" xmlns:a16="http://schemas.microsoft.com/office/drawing/2014/main" id="{F5E04A30-8793-4EF4-86CF-D1B996A535C7}"/>
              </a:ext>
            </a:extLst>
          </p:cNvPr>
          <p:cNvSpPr/>
          <p:nvPr/>
        </p:nvSpPr>
        <p:spPr>
          <a:xfrm>
            <a:off x="5651522" y="5843330"/>
            <a:ext cx="2128113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 и начало строительства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7DFE8F30-F179-4E0C-9DAD-0BFFA27F34C6}"/>
              </a:ext>
            </a:extLst>
          </p:cNvPr>
          <p:cNvSpPr/>
          <p:nvPr/>
        </p:nvSpPr>
        <p:spPr>
          <a:xfrm>
            <a:off x="7770651" y="5420047"/>
            <a:ext cx="2051013" cy="746448"/>
          </a:xfrm>
          <a:prstGeom prst="rect">
            <a:avLst/>
          </a:prstGeom>
          <a:gradFill>
            <a:gsLst>
              <a:gs pos="0">
                <a:srgbClr val="00BCFF">
                  <a:alpha val="49000"/>
                </a:srgbClr>
              </a:gs>
              <a:gs pos="100000">
                <a:srgbClr val="00BCF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>
            <a:extLst>
              <a:ext uri="{FF2B5EF4-FFF2-40B4-BE49-F238E27FC236}">
                <a16:creationId xmlns="" xmlns:a16="http://schemas.microsoft.com/office/drawing/2014/main" id="{D6EDA64F-2682-46F4-870B-A01430CF611A}"/>
              </a:ext>
            </a:extLst>
          </p:cNvPr>
          <p:cNvSpPr/>
          <p:nvPr/>
        </p:nvSpPr>
        <p:spPr>
          <a:xfrm>
            <a:off x="7770652" y="5392637"/>
            <a:ext cx="2176188" cy="95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</a:p>
          <a:p>
            <a:pPr lvl="0">
              <a:lnSpc>
                <a:spcPct val="9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кормовой базы Завоз </a:t>
            </a:r>
            <a:r>
              <a:rPr lang="ru-RU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крс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</a:pP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="" xmlns:a16="http://schemas.microsoft.com/office/drawing/2014/main" id="{98F581A9-1572-4B55-8E9D-2DA98C320182}"/>
              </a:ext>
            </a:extLst>
          </p:cNvPr>
          <p:cNvSpPr/>
          <p:nvPr/>
        </p:nvSpPr>
        <p:spPr>
          <a:xfrm>
            <a:off x="9825737" y="5793272"/>
            <a:ext cx="2051013" cy="746448"/>
          </a:xfrm>
          <a:prstGeom prst="rect">
            <a:avLst/>
          </a:prstGeom>
          <a:gradFill>
            <a:gsLst>
              <a:gs pos="0">
                <a:srgbClr val="00BCFF">
                  <a:alpha val="49000"/>
                </a:srgbClr>
              </a:gs>
              <a:gs pos="100000">
                <a:srgbClr val="00BCF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1188D833-3E3F-4B30-8F9A-10BABC661F7B}"/>
              </a:ext>
            </a:extLst>
          </p:cNvPr>
          <p:cNvSpPr/>
          <p:nvPr/>
        </p:nvSpPr>
        <p:spPr>
          <a:xfrm>
            <a:off x="9801257" y="5753139"/>
            <a:ext cx="213295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 строительства</a:t>
            </a:r>
          </a:p>
          <a:p>
            <a:pPr lvl="0">
              <a:lnSpc>
                <a:spcPct val="9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объекта  9-12 месяцев</a:t>
            </a:r>
          </a:p>
          <a:p>
            <a:pPr lvl="0">
              <a:lnSpc>
                <a:spcPct val="90000"/>
              </a:lnSpc>
            </a:pPr>
            <a:r>
              <a:rPr lang="ru-RU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Оптимальный  срок реализации проекта -5лет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="" xmlns:a16="http://schemas.microsoft.com/office/drawing/2014/main" id="{4F772867-2A23-4606-96FF-69582FFD23C2}"/>
              </a:ext>
            </a:extLst>
          </p:cNvPr>
          <p:cNvCxnSpPr/>
          <p:nvPr/>
        </p:nvCxnSpPr>
        <p:spPr>
          <a:xfrm>
            <a:off x="7629481" y="207034"/>
            <a:ext cx="0" cy="417482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="" xmlns:a16="http://schemas.microsoft.com/office/drawing/2014/main" id="{BF02E071-F30A-4C57-B9AF-E3DA39C8C221}"/>
              </a:ext>
            </a:extLst>
          </p:cNvPr>
          <p:cNvCxnSpPr/>
          <p:nvPr/>
        </p:nvCxnSpPr>
        <p:spPr>
          <a:xfrm>
            <a:off x="9967920" y="205901"/>
            <a:ext cx="0" cy="21434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4FB41803-3253-457B-B7A0-0392BAF3EA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0486"/>
          <a:stretch/>
        </p:blipFill>
        <p:spPr>
          <a:xfrm>
            <a:off x="8009174" y="129567"/>
            <a:ext cx="863281" cy="991996"/>
          </a:xfrm>
          <a:prstGeom prst="rect">
            <a:avLst/>
          </a:prstGeom>
        </p:spPr>
      </p:pic>
      <p:sp>
        <p:nvSpPr>
          <p:cNvPr id="60" name="Прямоугольник 59">
            <a:extLst>
              <a:ext uri="{FF2B5EF4-FFF2-40B4-BE49-F238E27FC236}">
                <a16:creationId xmlns="" xmlns:a16="http://schemas.microsoft.com/office/drawing/2014/main" id="{DC67969D-4486-4717-BD93-CF2AF56BABC3}"/>
              </a:ext>
            </a:extLst>
          </p:cNvPr>
          <p:cNvSpPr/>
          <p:nvPr/>
        </p:nvSpPr>
        <p:spPr>
          <a:xfrm>
            <a:off x="7799821" y="1210071"/>
            <a:ext cx="214526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7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Бюджетная эффективность за </a:t>
            </a:r>
            <a:r>
              <a:rPr lang="ru-RU" sz="175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sz="17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лет: 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750" b="1" smtClean="0">
                <a:solidFill>
                  <a:srgbClr val="00B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4,9 </a:t>
            </a:r>
            <a:r>
              <a:rPr lang="ru-RU" sz="1750" b="1" dirty="0">
                <a:solidFill>
                  <a:srgbClr val="00B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руб.</a:t>
            </a:r>
            <a:endParaRPr lang="en-US" sz="1750" b="1" dirty="0">
              <a:solidFill>
                <a:srgbClr val="00B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7">
            <a:extLst>
              <a:ext uri="{FF2B5EF4-FFF2-40B4-BE49-F238E27FC236}">
                <a16:creationId xmlns="" xmlns:a16="http://schemas.microsoft.com/office/drawing/2014/main" id="{DBC0CD8B-F231-40EB-8A4C-43953EEB5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2845" y="4986024"/>
            <a:ext cx="217897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2000" b="1" dirty="0">
                <a:solidFill>
                  <a:schemeClr val="bg1"/>
                </a:solidFill>
              </a:rPr>
              <a:t>Сроки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000" b="1" dirty="0">
                <a:solidFill>
                  <a:schemeClr val="bg1"/>
                </a:solidFill>
              </a:rPr>
              <a:t>реализации: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B0E9D41F-847A-4A7E-8BB7-47FB795B34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20" y="5181066"/>
            <a:ext cx="748464" cy="561348"/>
          </a:xfrm>
          <a:prstGeom prst="rect">
            <a:avLst/>
          </a:prstGeom>
        </p:spPr>
      </p:pic>
      <p:pic>
        <p:nvPicPr>
          <p:cNvPr id="29" name="Picture 2" descr="C:\Documents and Settings\Reklam\Рабочий стол\презинтация инвестору\6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33752" y="2556127"/>
            <a:ext cx="1938516" cy="20716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2763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0" y="1241947"/>
          <a:ext cx="7287904" cy="5232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369981" y="2100550"/>
            <a:ext cx="440803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solidFill>
                <a:srgbClr val="008CCB"/>
              </a:solidFill>
            </a:endParaRPr>
          </a:p>
          <a:p>
            <a:r>
              <a:rPr lang="ru-RU" sz="2000" b="1" dirty="0" err="1" smtClean="0">
                <a:solidFill>
                  <a:srgbClr val="00B050"/>
                </a:solidFill>
              </a:rPr>
              <a:t>Шенталинский</a:t>
            </a:r>
            <a:r>
              <a:rPr lang="ru-RU" sz="2000" b="1" dirty="0" smtClean="0">
                <a:solidFill>
                  <a:srgbClr val="00B050"/>
                </a:solidFill>
              </a:rPr>
              <a:t> район </a:t>
            </a:r>
          </a:p>
          <a:p>
            <a:r>
              <a:rPr lang="ru-RU" sz="1600" b="1" dirty="0" smtClean="0">
                <a:solidFill>
                  <a:srgbClr val="00B050"/>
                </a:solidFill>
              </a:rPr>
              <a:t>МТК 2500 + кормовой центр </a:t>
            </a:r>
          </a:p>
          <a:p>
            <a:r>
              <a:rPr lang="ru-RU" sz="1600" b="1" dirty="0" smtClean="0">
                <a:solidFill>
                  <a:srgbClr val="00B050"/>
                </a:solidFill>
              </a:rPr>
              <a:t>МТК 2500 + </a:t>
            </a:r>
            <a:r>
              <a:rPr lang="ru-RU" sz="1600" b="1" dirty="0" err="1" smtClean="0">
                <a:solidFill>
                  <a:srgbClr val="00B050"/>
                </a:solidFill>
              </a:rPr>
              <a:t>нетелиный</a:t>
            </a:r>
            <a:r>
              <a:rPr lang="ru-RU" sz="1600" b="1" dirty="0" smtClean="0">
                <a:solidFill>
                  <a:srgbClr val="00B050"/>
                </a:solidFill>
              </a:rPr>
              <a:t> центр</a:t>
            </a:r>
          </a:p>
          <a:p>
            <a:r>
              <a:rPr lang="ru-RU" sz="1600" b="1" dirty="0" smtClean="0">
                <a:solidFill>
                  <a:srgbClr val="00B050"/>
                </a:solidFill>
              </a:rPr>
              <a:t>3-я очередь молокозавода 500т/с</a:t>
            </a:r>
            <a:endParaRPr lang="ru-RU" sz="1600" dirty="0" smtClean="0">
              <a:solidFill>
                <a:srgbClr val="00B050"/>
              </a:solidFill>
            </a:endParaRPr>
          </a:p>
          <a:p>
            <a:endParaRPr lang="ru-RU" sz="16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dirty="0" err="1" smtClean="0">
                <a:solidFill>
                  <a:srgbClr val="FFC000"/>
                </a:solidFill>
              </a:rPr>
              <a:t>Борский</a:t>
            </a:r>
            <a:r>
              <a:rPr lang="ru-RU" sz="2000" b="1" dirty="0" smtClean="0">
                <a:solidFill>
                  <a:srgbClr val="FFC000"/>
                </a:solidFill>
              </a:rPr>
              <a:t> район</a:t>
            </a:r>
          </a:p>
          <a:p>
            <a:r>
              <a:rPr lang="ru-RU" sz="1600" b="1" dirty="0" smtClean="0">
                <a:solidFill>
                  <a:srgbClr val="FFC000"/>
                </a:solidFill>
              </a:rPr>
              <a:t>МТК 2500 + кормовой центр</a:t>
            </a:r>
          </a:p>
          <a:p>
            <a:r>
              <a:rPr lang="ru-RU" sz="1600" b="1" dirty="0" smtClean="0">
                <a:solidFill>
                  <a:srgbClr val="FFC000"/>
                </a:solidFill>
              </a:rPr>
              <a:t>МТК 2500</a:t>
            </a:r>
          </a:p>
          <a:p>
            <a:r>
              <a:rPr lang="ru-RU" sz="1600" b="1" dirty="0" smtClean="0">
                <a:solidFill>
                  <a:srgbClr val="FFC000"/>
                </a:solidFill>
              </a:rPr>
              <a:t>2-я очередь молокозавода 350т/с</a:t>
            </a:r>
            <a:endParaRPr lang="ru-RU" sz="1600" dirty="0" smtClean="0">
              <a:solidFill>
                <a:srgbClr val="FFC000"/>
              </a:solidFill>
            </a:endParaRPr>
          </a:p>
          <a:p>
            <a:endParaRPr lang="ru-RU" sz="2000" b="1" dirty="0" smtClean="0">
              <a:solidFill>
                <a:srgbClr val="008CCB"/>
              </a:solidFill>
            </a:endParaRPr>
          </a:p>
          <a:p>
            <a:r>
              <a:rPr lang="ru-RU" sz="2000" b="1" dirty="0" err="1" smtClean="0">
                <a:solidFill>
                  <a:srgbClr val="008CCB"/>
                </a:solidFill>
              </a:rPr>
              <a:t>Богатовский</a:t>
            </a:r>
            <a:r>
              <a:rPr lang="ru-RU" sz="2000" b="1" dirty="0" smtClean="0">
                <a:solidFill>
                  <a:srgbClr val="008CCB"/>
                </a:solidFill>
              </a:rPr>
              <a:t> район</a:t>
            </a:r>
          </a:p>
          <a:p>
            <a:r>
              <a:rPr lang="ru-RU" sz="1600" b="1" dirty="0" smtClean="0">
                <a:solidFill>
                  <a:srgbClr val="008CCB"/>
                </a:solidFill>
              </a:rPr>
              <a:t>МТК 2500 + кормовой центр </a:t>
            </a:r>
          </a:p>
          <a:p>
            <a:r>
              <a:rPr lang="ru-RU" sz="1600" b="1" dirty="0" smtClean="0">
                <a:solidFill>
                  <a:srgbClr val="008CCB"/>
                </a:solidFill>
              </a:rPr>
              <a:t>МТК 2500 + </a:t>
            </a:r>
            <a:r>
              <a:rPr lang="ru-RU" sz="1600" b="1" dirty="0" err="1" smtClean="0">
                <a:solidFill>
                  <a:srgbClr val="008CCB"/>
                </a:solidFill>
              </a:rPr>
              <a:t>нетелиный</a:t>
            </a:r>
            <a:r>
              <a:rPr lang="ru-RU" sz="1600" b="1" dirty="0" smtClean="0">
                <a:solidFill>
                  <a:srgbClr val="008CCB"/>
                </a:solidFill>
              </a:rPr>
              <a:t> центр </a:t>
            </a:r>
          </a:p>
          <a:p>
            <a:r>
              <a:rPr lang="ru-RU" sz="1600" b="1" dirty="0" smtClean="0">
                <a:solidFill>
                  <a:srgbClr val="008CCB"/>
                </a:solidFill>
              </a:rPr>
              <a:t>1-ая очередь молокозавода 200т/с</a:t>
            </a:r>
            <a:endParaRPr lang="ru-RU" sz="2000" b="1" dirty="0" smtClean="0">
              <a:solidFill>
                <a:srgbClr val="008CC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3244" y="371951"/>
            <a:ext cx="838165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spc="-25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ЭТАПЫ РЕАЛИЗАЦИИ ПРОЕКТА</a:t>
            </a:r>
            <a:endParaRPr lang="ru-RU" sz="3200" b="1" spc="-25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806" y="396935"/>
            <a:ext cx="2432666" cy="1461084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 rot="510911">
            <a:off x="9753304" y="191671"/>
            <a:ext cx="2207475" cy="132917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ru-RU" sz="1400" b="1" spc="1800" dirty="0">
                <a:solidFill>
                  <a:srgbClr val="008D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</a:t>
            </a:r>
          </a:p>
        </p:txBody>
      </p:sp>
      <p:sp>
        <p:nvSpPr>
          <p:cNvPr id="10" name="Овал 9"/>
          <p:cNvSpPr/>
          <p:nvPr/>
        </p:nvSpPr>
        <p:spPr>
          <a:xfrm>
            <a:off x="9550828" y="762553"/>
            <a:ext cx="2476072" cy="13731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>
                <a:gd name="adj" fmla="val 21356176"/>
              </a:avLst>
            </a:prstTxWarp>
          </a:bodyPr>
          <a:lstStyle/>
          <a:p>
            <a:pPr algn="ctr"/>
            <a:r>
              <a:rPr lang="ru-RU" sz="1200" b="1" spc="400" dirty="0">
                <a:solidFill>
                  <a:srgbClr val="FF3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 и ЗДОРОВЬЕ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3701" y="3370997"/>
            <a:ext cx="2320379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ТРЕТИЙ  ЭТАП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7415025" y="3653869"/>
            <a:ext cx="4323522" cy="0"/>
          </a:xfrm>
          <a:prstGeom prst="line">
            <a:avLst/>
          </a:prstGeom>
          <a:ln w="38100">
            <a:solidFill>
              <a:srgbClr val="00B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469616" y="4950407"/>
            <a:ext cx="4323522" cy="0"/>
          </a:xfrm>
          <a:prstGeom prst="line">
            <a:avLst/>
          </a:prstGeom>
          <a:ln w="38100">
            <a:solidFill>
              <a:srgbClr val="00B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lum bright="-2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  <a14:imgEffect>
                      <a14:brightnessContrast bright="-24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14" r="13226"/>
          <a:stretch/>
        </p:blipFill>
        <p:spPr>
          <a:xfrm>
            <a:off x="5244860" y="0"/>
            <a:ext cx="694714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814" y="120440"/>
            <a:ext cx="5050106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en-US" sz="2800" b="1" spc="-25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800" b="1" spc="-25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2800" b="1" spc="-25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ЗАВОДА ПО ПЕРЕРАБОТКЕ МОЛОКА МОЩНОСТЬЮ </a:t>
            </a:r>
          </a:p>
          <a:p>
            <a:pPr>
              <a:lnSpc>
                <a:spcPct val="90000"/>
              </a:lnSpc>
            </a:pPr>
            <a:endParaRPr lang="en-US" sz="2800" b="1" spc="-25" dirty="0" smtClean="0">
              <a:solidFill>
                <a:srgbClr val="00BCFF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800" b="1" spc="-25" dirty="0" smtClean="0">
                <a:solidFill>
                  <a:srgbClr val="00BC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200 – 350 – 500 тонн в сутки</a:t>
            </a:r>
            <a:endParaRPr lang="ru-RU" sz="2800" b="1" spc="-25" dirty="0">
              <a:solidFill>
                <a:srgbClr val="00BCFF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6891" y="4836421"/>
            <a:ext cx="4159728" cy="729430"/>
          </a:xfrm>
          <a:prstGeom prst="rect">
            <a:avLst/>
          </a:prstGeom>
          <a:solidFill>
            <a:srgbClr val="00B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37038" y="4867164"/>
            <a:ext cx="3041217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b="1" dirty="0" smtClean="0">
                <a:solidFill>
                  <a:schemeClr val="bg1"/>
                </a:solidFill>
                <a:cs typeface="Calibri"/>
              </a:rPr>
              <a:t>Объем </a:t>
            </a:r>
            <a:r>
              <a:rPr lang="ru-RU" b="1" dirty="0">
                <a:solidFill>
                  <a:schemeClr val="bg1"/>
                </a:solidFill>
                <a:cs typeface="Calibri"/>
              </a:rPr>
              <a:t>инвестиций</a:t>
            </a:r>
            <a:endParaRPr lang="en-US" b="1" dirty="0">
              <a:solidFill>
                <a:schemeClr val="bg1"/>
              </a:solidFill>
              <a:cs typeface="Calibri"/>
            </a:endParaRPr>
          </a:p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2 200 </a:t>
            </a:r>
            <a:r>
              <a:rPr lang="ru-RU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 </a:t>
            </a:r>
            <a:r>
              <a:rPr lang="ru-RU" sz="2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руб.</a:t>
            </a:r>
            <a:endParaRPr lang="ru-RU" b="1" spc="3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>
            <a:off x="4231658" y="5041386"/>
            <a:ext cx="729430" cy="319505"/>
          </a:xfrm>
          <a:prstGeom prst="triangle">
            <a:avLst/>
          </a:prstGeom>
          <a:solidFill>
            <a:srgbClr val="00B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Диагональная полоса 14"/>
          <p:cNvSpPr/>
          <p:nvPr/>
        </p:nvSpPr>
        <p:spPr>
          <a:xfrm flipH="1">
            <a:off x="4474546" y="4836423"/>
            <a:ext cx="329465" cy="368127"/>
          </a:xfrm>
          <a:prstGeom prst="diagStripe">
            <a:avLst/>
          </a:prstGeom>
          <a:solidFill>
            <a:srgbClr val="00B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Диагональная полоса 15"/>
          <p:cNvSpPr/>
          <p:nvPr/>
        </p:nvSpPr>
        <p:spPr>
          <a:xfrm flipH="1" flipV="1">
            <a:off x="4501842" y="5218197"/>
            <a:ext cx="306720" cy="361302"/>
          </a:xfrm>
          <a:prstGeom prst="diagStripe">
            <a:avLst/>
          </a:prstGeom>
          <a:solidFill>
            <a:srgbClr val="00B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Равнобедренный треугольник 16"/>
          <p:cNvSpPr/>
          <p:nvPr/>
        </p:nvSpPr>
        <p:spPr>
          <a:xfrm rot="5400000">
            <a:off x="4690147" y="5119886"/>
            <a:ext cx="391500" cy="163775"/>
          </a:xfrm>
          <a:prstGeom prst="triangle">
            <a:avLst/>
          </a:prstGeom>
          <a:solidFill>
            <a:srgbClr val="00B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869" y="4934109"/>
            <a:ext cx="748464" cy="56134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7794618" y="3135235"/>
            <a:ext cx="46385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1,39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NPV: 3 975 млн. руб.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Ставка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дисконтирования: 10%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2845" y="390724"/>
            <a:ext cx="746225" cy="74622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0486"/>
          <a:stretch/>
        </p:blipFill>
        <p:spPr>
          <a:xfrm>
            <a:off x="8010925" y="207025"/>
            <a:ext cx="863281" cy="991996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5622593" y="1287530"/>
            <a:ext cx="1840894" cy="81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7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окупаемости:</a:t>
            </a:r>
            <a:r>
              <a:rPr lang="en-US" sz="17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50" b="1" dirty="0" smtClean="0">
                <a:solidFill>
                  <a:srgbClr val="00B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750" b="1" dirty="0" smtClean="0">
                <a:solidFill>
                  <a:srgbClr val="00B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50" b="1" dirty="0" smtClean="0">
                <a:solidFill>
                  <a:srgbClr val="00B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endParaRPr lang="en-US" sz="1750" b="1" dirty="0">
              <a:solidFill>
                <a:srgbClr val="00B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801572" y="1287529"/>
            <a:ext cx="214526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7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Бюджетная эффективность за 10 лет:                </a:t>
            </a:r>
            <a:r>
              <a:rPr lang="ru-RU" sz="1750" b="1" dirty="0">
                <a:solidFill>
                  <a:srgbClr val="00B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 млрд. рублей </a:t>
            </a:r>
            <a:endParaRPr lang="en-US" sz="1750" b="1" dirty="0">
              <a:solidFill>
                <a:srgbClr val="00B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0276032" y="1287529"/>
            <a:ext cx="214526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7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750" b="1" dirty="0" smtClean="0">
                <a:solidFill>
                  <a:srgbClr val="00B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</a:t>
            </a:r>
            <a:r>
              <a:rPr lang="ru-RU" sz="1750" b="1" dirty="0">
                <a:solidFill>
                  <a:srgbClr val="00B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рабочих мест</a:t>
            </a: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7567335" y="207034"/>
            <a:ext cx="0" cy="417482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10074455" y="205901"/>
            <a:ext cx="0" cy="214345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17">
            <a:extLst>
              <a:ext uri="{FF2B5EF4-FFF2-40B4-BE49-F238E27FC236}">
                <a16:creationId xmlns:a16="http://schemas.microsoft.com/office/drawing/2014/main" xmlns="" id="{B06DA416-6C8C-40FF-A6E4-B8E364561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5961" y="4865708"/>
            <a:ext cx="277332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altLang="ru-RU" sz="2000" b="1" dirty="0" smtClean="0">
                <a:solidFill>
                  <a:schemeClr val="bg1"/>
                </a:solidFill>
              </a:rPr>
              <a:t>Сроки реализации</a:t>
            </a:r>
            <a:r>
              <a:rPr lang="ru-RU" altLang="ru-RU" sz="20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5723711" y="5793272"/>
            <a:ext cx="2051013" cy="746448"/>
          </a:xfrm>
          <a:prstGeom prst="rect">
            <a:avLst/>
          </a:prstGeom>
          <a:gradFill>
            <a:gsLst>
              <a:gs pos="0">
                <a:srgbClr val="00BCFF">
                  <a:alpha val="49000"/>
                </a:srgbClr>
              </a:gs>
              <a:gs pos="100000">
                <a:srgbClr val="00BCF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9825737" y="5793272"/>
            <a:ext cx="2051013" cy="746448"/>
          </a:xfrm>
          <a:prstGeom prst="rect">
            <a:avLst/>
          </a:prstGeom>
          <a:gradFill>
            <a:gsLst>
              <a:gs pos="0">
                <a:srgbClr val="00BCFF">
                  <a:alpha val="49000"/>
                </a:srgbClr>
              </a:gs>
              <a:gs pos="100000">
                <a:srgbClr val="00BCF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7770651" y="5420047"/>
            <a:ext cx="2051013" cy="746448"/>
          </a:xfrm>
          <a:prstGeom prst="rect">
            <a:avLst/>
          </a:prstGeom>
          <a:gradFill>
            <a:gsLst>
              <a:gs pos="0">
                <a:srgbClr val="00BCFF">
                  <a:alpha val="49000"/>
                </a:srgbClr>
              </a:gs>
              <a:gs pos="100000">
                <a:srgbClr val="00BCF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5723711" y="5843330"/>
            <a:ext cx="2128113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ЭТАП: </a:t>
            </a:r>
          </a:p>
          <a:p>
            <a:pPr lvl="0">
              <a:lnSpc>
                <a:spcPct val="9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т/сутки</a:t>
            </a:r>
          </a:p>
          <a:p>
            <a:pPr lvl="0">
              <a:lnSpc>
                <a:spcPct val="9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месяцев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7770652" y="5487523"/>
            <a:ext cx="217618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ЭТАП:</a:t>
            </a:r>
          </a:p>
          <a:p>
            <a:pPr lvl="0">
              <a:lnSpc>
                <a:spcPct val="9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 т/сутки</a:t>
            </a:r>
          </a:p>
          <a:p>
            <a:pPr lvl="0">
              <a:lnSpc>
                <a:spcPct val="9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месяцев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6311" y="271280"/>
            <a:ext cx="936206" cy="967528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9799978" y="5832428"/>
            <a:ext cx="217618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ЭТАП:</a:t>
            </a:r>
          </a:p>
          <a:p>
            <a:pPr lvl="0">
              <a:lnSpc>
                <a:spcPct val="9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т/сутки</a:t>
            </a:r>
          </a:p>
          <a:p>
            <a:pPr lvl="0">
              <a:lnSpc>
                <a:spcPct val="90000"/>
              </a:lnSpc>
            </a:pPr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месяцев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10" y="2879679"/>
            <a:ext cx="1412900" cy="146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366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618" y="256745"/>
            <a:ext cx="8956030" cy="169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b="1" spc="-25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ПРОДУКЦИЯ </a:t>
            </a:r>
            <a:r>
              <a:rPr lang="ru-RU" sz="4000" b="1" spc="-25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ЗАВОДА</a:t>
            </a:r>
          </a:p>
          <a:p>
            <a:pPr algn="ctr">
              <a:lnSpc>
                <a:spcPct val="90000"/>
              </a:lnSpc>
            </a:pPr>
            <a:endParaRPr lang="ru-RU" sz="4000" b="1" spc="-25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3600" b="1" spc="-25" dirty="0" smtClean="0">
                <a:solidFill>
                  <a:srgbClr val="00BCF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200 – 350 – 500 тонн в сутки</a:t>
            </a:r>
            <a:endParaRPr lang="ru-RU" sz="3600" b="1" spc="-25" dirty="0">
              <a:solidFill>
                <a:srgbClr val="00BCFF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 rot="510911">
            <a:off x="9753304" y="191671"/>
            <a:ext cx="2207475" cy="132917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ru-RU" sz="1400" b="1" spc="1800" dirty="0">
                <a:solidFill>
                  <a:srgbClr val="008D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806" y="396935"/>
            <a:ext cx="2432666" cy="146108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554966" y="876853"/>
            <a:ext cx="2476072" cy="13731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>
                <a:gd name="adj" fmla="val 21356176"/>
              </a:avLst>
            </a:prstTxWarp>
          </a:bodyPr>
          <a:lstStyle/>
          <a:p>
            <a:pPr algn="ctr"/>
            <a:r>
              <a:rPr lang="ru-RU" sz="1200" b="1" spc="400" dirty="0">
                <a:solidFill>
                  <a:srgbClr val="FF3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 и ЗДОРОВЬЕ</a:t>
            </a:r>
          </a:p>
        </p:txBody>
      </p:sp>
      <p:pic>
        <p:nvPicPr>
          <p:cNvPr id="7" name="Picture 2" descr="C:\Documents and Settings\Reklam\Рабочий стол\презинтация инвестору\Cheese_Milk_Closeup_Jug_426394.jpg">
            <a:extLst>
              <a:ext uri="{FF2B5EF4-FFF2-40B4-BE49-F238E27FC236}">
                <a16:creationId xmlns="" xmlns:a16="http://schemas.microsoft.com/office/drawing/2014/main" id="{5A809923-EBE4-47A1-BFA6-CD8420C5C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78" t="23519" r="6448" b="27554"/>
          <a:stretch/>
        </p:blipFill>
        <p:spPr bwMode="auto">
          <a:xfrm>
            <a:off x="1" y="2363639"/>
            <a:ext cx="12192000" cy="44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5388" y="2863962"/>
            <a:ext cx="2683592" cy="940433"/>
          </a:xfrm>
          <a:prstGeom prst="rect">
            <a:avLst/>
          </a:prstGeom>
          <a:gradFill>
            <a:gsLst>
              <a:gs pos="0">
                <a:srgbClr val="00BCFF">
                  <a:alpha val="49000"/>
                </a:srgbClr>
              </a:gs>
              <a:gs pos="100000">
                <a:srgbClr val="00BCF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effectLst>
                  <a:glow rad="228600">
                    <a:srgbClr val="008DCF">
                      <a:alpha val="1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МОЛОКО ПИТЬЕВОЕ </a:t>
            </a:r>
            <a:br>
              <a:rPr lang="ru-RU" b="1" dirty="0">
                <a:effectLst>
                  <a:glow rad="228600">
                    <a:srgbClr val="008DCF">
                      <a:alpha val="1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effectLst>
                  <a:glow rad="228600">
                    <a:srgbClr val="008DCF">
                      <a:alpha val="1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ПАСТЕРИЗОВАННОЕ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12846" y="2863962"/>
            <a:ext cx="2683592" cy="940433"/>
          </a:xfrm>
          <a:prstGeom prst="rect">
            <a:avLst/>
          </a:prstGeom>
          <a:gradFill>
            <a:gsLst>
              <a:gs pos="0">
                <a:srgbClr val="00BCFF">
                  <a:alpha val="49000"/>
                </a:srgbClr>
              </a:gs>
              <a:gs pos="100000">
                <a:srgbClr val="00BCF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b="1" dirty="0">
                <a:solidFill>
                  <a:schemeClr val="bg1"/>
                </a:solidFill>
                <a:effectLst>
                  <a:glow rad="228600">
                    <a:srgbClr val="008DCF">
                      <a:alpha val="1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МОЛОКО УЛЬТРАПАСТЕРИ</a:t>
            </a:r>
            <a:r>
              <a:rPr lang="en-US" b="1" dirty="0">
                <a:solidFill>
                  <a:schemeClr val="bg1"/>
                </a:solidFill>
                <a:effectLst>
                  <a:glow rad="228600">
                    <a:srgbClr val="008DCF">
                      <a:alpha val="1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-</a:t>
            </a:r>
            <a:r>
              <a:rPr lang="ru-RU" b="1" dirty="0">
                <a:solidFill>
                  <a:schemeClr val="bg1"/>
                </a:solidFill>
                <a:effectLst>
                  <a:glow rad="228600">
                    <a:srgbClr val="008DCF">
                      <a:alpha val="1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ЗОВАННОЕ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170304" y="2863962"/>
            <a:ext cx="2683592" cy="940433"/>
          </a:xfrm>
          <a:prstGeom prst="rect">
            <a:avLst/>
          </a:prstGeom>
          <a:gradFill>
            <a:gsLst>
              <a:gs pos="0">
                <a:srgbClr val="00BCFF">
                  <a:alpha val="49000"/>
                </a:srgbClr>
              </a:gs>
              <a:gs pos="100000">
                <a:srgbClr val="00BCF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b="1" dirty="0">
                <a:solidFill>
                  <a:schemeClr val="bg1"/>
                </a:solidFill>
                <a:effectLst>
                  <a:glow rad="228600">
                    <a:srgbClr val="008DCF">
                      <a:alpha val="1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СЫР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5388" y="4185586"/>
            <a:ext cx="2683592" cy="940433"/>
          </a:xfrm>
          <a:prstGeom prst="rect">
            <a:avLst/>
          </a:prstGeom>
          <a:gradFill>
            <a:gsLst>
              <a:gs pos="0">
                <a:srgbClr val="00BCFF">
                  <a:alpha val="49000"/>
                </a:srgbClr>
              </a:gs>
              <a:gs pos="100000">
                <a:srgbClr val="00BCF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b="1" dirty="0">
                <a:solidFill>
                  <a:schemeClr val="bg1"/>
                </a:solidFill>
                <a:effectLst>
                  <a:glow rad="228600">
                    <a:srgbClr val="008DCF">
                      <a:alpha val="1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КЕФИР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312846" y="4185586"/>
            <a:ext cx="2683592" cy="940433"/>
          </a:xfrm>
          <a:prstGeom prst="rect">
            <a:avLst/>
          </a:prstGeom>
          <a:gradFill>
            <a:gsLst>
              <a:gs pos="0">
                <a:srgbClr val="00BCFF">
                  <a:alpha val="49000"/>
                </a:srgbClr>
              </a:gs>
              <a:gs pos="100000">
                <a:srgbClr val="00BCF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b="1" dirty="0">
                <a:solidFill>
                  <a:schemeClr val="bg1"/>
                </a:solidFill>
                <a:effectLst>
                  <a:glow rad="228600">
                    <a:srgbClr val="008DCF">
                      <a:alpha val="1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РЯЖЕНКА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170304" y="4185586"/>
            <a:ext cx="2683592" cy="940433"/>
          </a:xfrm>
          <a:prstGeom prst="rect">
            <a:avLst/>
          </a:prstGeom>
          <a:gradFill>
            <a:gsLst>
              <a:gs pos="0">
                <a:srgbClr val="00BCFF">
                  <a:alpha val="49000"/>
                </a:srgbClr>
              </a:gs>
              <a:gs pos="100000">
                <a:srgbClr val="00BCF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b="1" dirty="0">
                <a:solidFill>
                  <a:schemeClr val="bg1"/>
                </a:solidFill>
                <a:effectLst>
                  <a:glow rad="228600">
                    <a:srgbClr val="008DCF">
                      <a:alpha val="1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ЙОГУРТЫ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027762" y="4185586"/>
            <a:ext cx="2683592" cy="940433"/>
          </a:xfrm>
          <a:prstGeom prst="rect">
            <a:avLst/>
          </a:prstGeom>
          <a:gradFill>
            <a:gsLst>
              <a:gs pos="0">
                <a:srgbClr val="00BCFF">
                  <a:alpha val="49000"/>
                </a:srgbClr>
              </a:gs>
              <a:gs pos="100000">
                <a:srgbClr val="00BCF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b="1" dirty="0">
                <a:solidFill>
                  <a:schemeClr val="bg1"/>
                </a:solidFill>
                <a:effectLst>
                  <a:glow rad="228600">
                    <a:srgbClr val="008DCF">
                      <a:alpha val="1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СМЕТАНА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312846" y="5507210"/>
            <a:ext cx="2683592" cy="940433"/>
          </a:xfrm>
          <a:prstGeom prst="rect">
            <a:avLst/>
          </a:prstGeom>
          <a:gradFill>
            <a:gsLst>
              <a:gs pos="0">
                <a:srgbClr val="00BCFF">
                  <a:alpha val="49000"/>
                </a:srgbClr>
              </a:gs>
              <a:gs pos="100000">
                <a:srgbClr val="00BCF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b="1" dirty="0">
                <a:solidFill>
                  <a:schemeClr val="bg1"/>
                </a:solidFill>
                <a:effectLst>
                  <a:glow rad="228600">
                    <a:srgbClr val="008DCF">
                      <a:alpha val="1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СЛИВКИ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170304" y="5507210"/>
            <a:ext cx="2683592" cy="940433"/>
          </a:xfrm>
          <a:prstGeom prst="rect">
            <a:avLst/>
          </a:prstGeom>
          <a:gradFill>
            <a:gsLst>
              <a:gs pos="0">
                <a:srgbClr val="00BCFF">
                  <a:alpha val="49000"/>
                </a:srgbClr>
              </a:gs>
              <a:gs pos="100000">
                <a:srgbClr val="00BCF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b="1" dirty="0">
                <a:solidFill>
                  <a:schemeClr val="bg1"/>
                </a:solidFill>
                <a:effectLst>
                  <a:glow rad="228600">
                    <a:srgbClr val="008DCF">
                      <a:alpha val="1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СЛИВОЧНОЕ МАСЛО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9027762" y="5507210"/>
            <a:ext cx="2683592" cy="940433"/>
          </a:xfrm>
          <a:prstGeom prst="rect">
            <a:avLst/>
          </a:prstGeom>
          <a:gradFill>
            <a:gsLst>
              <a:gs pos="0">
                <a:srgbClr val="00BCFF">
                  <a:alpha val="49000"/>
                </a:srgbClr>
              </a:gs>
              <a:gs pos="100000">
                <a:srgbClr val="00BCF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b="1" dirty="0" smtClean="0">
                <a:solidFill>
                  <a:schemeClr val="bg1"/>
                </a:solidFill>
                <a:effectLst>
                  <a:glow rad="228600">
                    <a:srgbClr val="008DCF">
                      <a:alpha val="1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ТВОРОГ</a:t>
            </a:r>
            <a:endParaRPr lang="ru-RU" b="1" dirty="0">
              <a:solidFill>
                <a:schemeClr val="bg1"/>
              </a:solidFill>
              <a:effectLst>
                <a:glow rad="228600">
                  <a:srgbClr val="008DCF">
                    <a:alpha val="1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466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b="1" dirty="0" smtClean="0"/>
              <a:t>КЛЮЧЕВЫЕ ФИНАНСОВЫЕ ПОКАЗАТЕЛИ ПРОЕКТА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4023" y="1201003"/>
            <a:ext cx="4626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a typeface="Calibri"/>
                <a:cs typeface="Times New Roman"/>
              </a:rPr>
              <a:t>NPV = 14 892 млн. руб. </a:t>
            </a:r>
          </a:p>
          <a:p>
            <a:r>
              <a:rPr lang="ru-RU" dirty="0" smtClean="0">
                <a:ea typeface="Calibri"/>
                <a:cs typeface="Times New Roman"/>
              </a:rPr>
              <a:t>Подтверждает целесообразность и высокую эффективность  инвестиций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277970" y="1214649"/>
            <a:ext cx="559558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 smtClean="0">
                <a:ea typeface="Calibri"/>
                <a:cs typeface="Times New Roman"/>
              </a:rPr>
              <a:t>IRR = </a:t>
            </a:r>
            <a:r>
              <a:rPr lang="ru-RU" b="1" dirty="0" smtClean="0">
                <a:ea typeface="Calibri"/>
                <a:cs typeface="Times New Roman"/>
              </a:rPr>
              <a:t>24,6% </a:t>
            </a:r>
            <a:endParaRPr lang="en-US" b="1" dirty="0" smtClean="0"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ea typeface="Calibri"/>
                <a:cs typeface="Times New Roman"/>
              </a:rPr>
              <a:t>Внутренняя норма доходности</a:t>
            </a:r>
            <a:r>
              <a:rPr lang="en-US" dirty="0" smtClean="0">
                <a:ea typeface="Calibri"/>
                <a:cs typeface="Times New Roman"/>
              </a:rPr>
              <a:t> </a:t>
            </a:r>
            <a:r>
              <a:rPr lang="ru-RU" dirty="0" smtClean="0">
                <a:ea typeface="Calibri"/>
                <a:cs typeface="Times New Roman"/>
              </a:rPr>
              <a:t>с учетом терминального периода</a:t>
            </a:r>
            <a:r>
              <a:rPr lang="en-US" dirty="0" smtClean="0">
                <a:ea typeface="Calibri"/>
                <a:cs typeface="Times New Roman"/>
              </a:rPr>
              <a:t> </a:t>
            </a:r>
            <a:r>
              <a:rPr lang="ru-RU" dirty="0" smtClean="0">
                <a:ea typeface="Calibri"/>
                <a:cs typeface="Times New Roman"/>
              </a:rPr>
              <a:t>показывает его инвестиционную привлекательность, поскольку IRR Проекта превышает значение средневзвешенной стоимости капитала в течение периода</a:t>
            </a:r>
          </a:p>
          <a:p>
            <a:endParaRPr lang="ru-RU" b="1" dirty="0" smtClean="0">
              <a:ea typeface="Calibri"/>
              <a:cs typeface="Times New Roman"/>
            </a:endParaRPr>
          </a:p>
          <a:p>
            <a:r>
              <a:rPr lang="ru-RU" b="1" dirty="0" smtClean="0">
                <a:ea typeface="Calibri"/>
                <a:cs typeface="Times New Roman"/>
              </a:rPr>
              <a:t>PI = 1,26</a:t>
            </a:r>
          </a:p>
          <a:p>
            <a:r>
              <a:rPr lang="ru-RU" dirty="0" smtClean="0">
                <a:ea typeface="Calibri"/>
                <a:cs typeface="Times New Roman"/>
              </a:rPr>
              <a:t>Индекс рентабельности инвестиций &gt; 1 </a:t>
            </a:r>
          </a:p>
          <a:p>
            <a:endParaRPr lang="ru-RU" b="1" dirty="0" smtClean="0">
              <a:ea typeface="Calibri"/>
              <a:cs typeface="Times New Roman"/>
            </a:endParaRPr>
          </a:p>
          <a:p>
            <a:r>
              <a:rPr lang="ru-RU" b="1" dirty="0" smtClean="0">
                <a:ea typeface="Calibri"/>
                <a:cs typeface="Times New Roman"/>
              </a:rPr>
              <a:t>РВР =  8 лет</a:t>
            </a:r>
          </a:p>
          <a:p>
            <a:r>
              <a:rPr lang="ru-RU" dirty="0" smtClean="0">
                <a:ea typeface="Calibri"/>
                <a:cs typeface="Times New Roman"/>
              </a:rPr>
              <a:t>Период окупаемости проекта</a:t>
            </a:r>
          </a:p>
          <a:p>
            <a:endParaRPr lang="ru-RU" b="1" dirty="0" smtClean="0">
              <a:ea typeface="Calibri"/>
              <a:cs typeface="Times New Roman"/>
            </a:endParaRPr>
          </a:p>
          <a:p>
            <a:r>
              <a:rPr lang="ru-RU" b="1" dirty="0" smtClean="0">
                <a:ea typeface="Calibri"/>
                <a:cs typeface="Times New Roman"/>
              </a:rPr>
              <a:t>Общий срок кредитования 15 лет по ставке менее 5%</a:t>
            </a:r>
          </a:p>
          <a:p>
            <a:r>
              <a:rPr lang="ru-RU" dirty="0" smtClean="0">
                <a:ea typeface="Calibri"/>
                <a:cs typeface="Times New Roman"/>
              </a:rPr>
              <a:t>При рыночной ставке 12,5%  срок окупаемости составит 12 лет  а ключевые показатели существенно ухудшатся, что говорит о необходимости применения льготной ставки и сохранения мер государственной поддержки на весь период реализации проекта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04716" y="5308980"/>
            <a:ext cx="59111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ЭКОНОМИЧЕСКИЕ РЕЗУЛЬТАТЫ:</a:t>
            </a:r>
            <a:endParaRPr lang="ru-RU" dirty="0" smtClean="0"/>
          </a:p>
          <a:p>
            <a:r>
              <a:rPr lang="ru-RU" dirty="0" smtClean="0"/>
              <a:t>ВРП: + 14 Млрд.руб. в год;  Бюджеты: +410 млн.руб. в год </a:t>
            </a:r>
          </a:p>
          <a:p>
            <a:r>
              <a:rPr lang="ru-RU" dirty="0" smtClean="0"/>
              <a:t>Производство товарного молока х2, поголовье КРС +30%</a:t>
            </a:r>
          </a:p>
          <a:p>
            <a:r>
              <a:rPr lang="ru-RU" dirty="0" smtClean="0"/>
              <a:t>ФОТ=500 млн.руб. в год;   940 рабочих мест </a:t>
            </a:r>
            <a:endParaRPr lang="ru-RU" dirty="0"/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252667" y="1963321"/>
          <a:ext cx="5053853" cy="3395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1504" y="584292"/>
            <a:ext cx="711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spc="-25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ЭКОНОМИЧЕСКАЯ ЭФФЕКТИВНОСТЬ ПРОЕКТА</a:t>
            </a:r>
          </a:p>
        </p:txBody>
      </p:sp>
      <p:sp>
        <p:nvSpPr>
          <p:cNvPr id="4" name="Овал 3"/>
          <p:cNvSpPr/>
          <p:nvPr/>
        </p:nvSpPr>
        <p:spPr>
          <a:xfrm rot="510911">
            <a:off x="9753304" y="191671"/>
            <a:ext cx="2207475" cy="132917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ru-RU" sz="1400" b="1" spc="1800" dirty="0">
                <a:solidFill>
                  <a:srgbClr val="008D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806" y="396935"/>
            <a:ext cx="2432666" cy="146108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554966" y="876853"/>
            <a:ext cx="2476072" cy="137318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>
                <a:gd name="adj" fmla="val 21356176"/>
              </a:avLst>
            </a:prstTxWarp>
          </a:bodyPr>
          <a:lstStyle/>
          <a:p>
            <a:pPr algn="ctr"/>
            <a:r>
              <a:rPr lang="ru-RU" sz="1200" b="1" spc="400" dirty="0">
                <a:solidFill>
                  <a:srgbClr val="FF3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 и ЗДОРОВЬЕ</a:t>
            </a:r>
          </a:p>
        </p:txBody>
      </p:sp>
      <p:graphicFrame>
        <p:nvGraphicFramePr>
          <p:cNvPr id="18" name="Диаграмма 17"/>
          <p:cNvGraphicFramePr/>
          <p:nvPr/>
        </p:nvGraphicFramePr>
        <p:xfrm>
          <a:off x="177420" y="1719618"/>
          <a:ext cx="11464119" cy="51383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35466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618" y="256744"/>
            <a:ext cx="1118409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b="1" spc="-25" dirty="0" smtClean="0">
                <a:solidFill>
                  <a:srgbClr val="008DCF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СОЦИАЛЬНО-ЭКОНОМИЧЕСКАЯ ЭФФЕКТИВНОСТЬ ПРОЕКТА</a:t>
            </a: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464022" y="1269242"/>
          <a:ext cx="11327642" cy="4914400"/>
        </p:xfrm>
        <a:graphic>
          <a:graphicData uri="http://schemas.openxmlformats.org/drawingml/2006/table">
            <a:tbl>
              <a:tblPr/>
              <a:tblGrid>
                <a:gridCol w="2183642"/>
                <a:gridCol w="1162695"/>
                <a:gridCol w="1512705"/>
                <a:gridCol w="1600529"/>
                <a:gridCol w="1840198"/>
                <a:gridCol w="1282066"/>
                <a:gridCol w="1745807"/>
              </a:tblGrid>
              <a:tr h="1665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Муниципалитет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Создание рабочих мест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Доходы сотрудников (ФОТ),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млн. </a:t>
                      </a:r>
                      <a:r>
                        <a:rPr lang="ru-RU" sz="1800" b="1" dirty="0" err="1">
                          <a:latin typeface="Times New Roman"/>
                          <a:ea typeface="Calibri"/>
                          <a:cs typeface="Times New Roman"/>
                        </a:rPr>
                        <a:t>руб</a:t>
                      </a: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/год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Доходы </a:t>
                      </a: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предприятия (ВРП),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млн. </a:t>
                      </a:r>
                      <a:r>
                        <a:rPr lang="ru-RU" sz="1800" b="1" dirty="0" err="1">
                          <a:latin typeface="Times New Roman"/>
                          <a:ea typeface="Calibri"/>
                          <a:cs typeface="Times New Roman"/>
                        </a:rPr>
                        <a:t>руб</a:t>
                      </a: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/год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Бюджетная </a:t>
                      </a: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эффективность: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НДФЛ,</a:t>
                      </a:r>
                      <a:r>
                        <a:rPr lang="ru-RU" sz="1800" b="1" baseline="0" dirty="0" smtClean="0">
                          <a:latin typeface="Times New Roman"/>
                          <a:ea typeface="Calibri"/>
                          <a:cs typeface="Times New Roman"/>
                        </a:rPr>
                        <a:t> ВБФ, НАЛОГИ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млн</a:t>
                      </a: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8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руб</a:t>
                      </a:r>
                      <a:r>
                        <a:rPr lang="ru-RU" sz="1800" b="1" smtClean="0">
                          <a:latin typeface="Times New Roman"/>
                          <a:ea typeface="Calibri"/>
                          <a:cs typeface="Times New Roman"/>
                        </a:rPr>
                        <a:t>/год</a:t>
                      </a:r>
                      <a:endParaRPr lang="ru-RU" sz="1800" b="1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Поголовье КРС общее,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голов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Производство/переработка </a:t>
                      </a: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молока, тонн/год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м. р.Богатовский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260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124,8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2 215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63,7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12 000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60 000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м. р.Борский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170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81,6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1 580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48,1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5 900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43 500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м. р.Шенталинский 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270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129,6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1 670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67,7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12 500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43 500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г.о. Отрадный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163,1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9 250 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/>
                          <a:ea typeface="Calibri"/>
                          <a:cs typeface="Times New Roman"/>
                        </a:rPr>
                        <a:t>97,3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150 000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ИТОГО: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940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ГДЕ ФЕРМА 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499,1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СЕЛО ЖИВЁТ!</a:t>
                      </a:r>
                      <a:r>
                        <a:rPr lang="ru-RU" sz="800" b="1" dirty="0" smtClean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14 </a:t>
                      </a: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715</a:t>
                      </a: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latin typeface="Times New Roman"/>
                          <a:ea typeface="Calibri"/>
                          <a:cs typeface="Times New Roman"/>
                        </a:rPr>
                        <a:t>276,8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30 400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147 000/150 000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Times New Roman"/>
                        </a:rPr>
                        <a:t>Растениеводство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тыс. га</a:t>
                      </a:r>
                      <a:endParaRPr lang="ru-RU" sz="1800" dirty="0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Times New Roman"/>
                        </a:rPr>
                        <a:t>220</a:t>
                      </a:r>
                      <a:endParaRPr lang="ru-RU" sz="1800" dirty="0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Times New Roman"/>
                        </a:rPr>
                        <a:t>130</a:t>
                      </a:r>
                      <a:endParaRPr lang="ru-RU" sz="1800" dirty="0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1 400</a:t>
                      </a:r>
                      <a:endParaRPr lang="ru-RU" sz="1100" baseline="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chemeClr val="accent2"/>
                          </a:solidFill>
                          <a:latin typeface="Calibri"/>
                          <a:ea typeface="Calibri"/>
                          <a:cs typeface="Times New Roman"/>
                        </a:rPr>
                        <a:t>80</a:t>
                      </a:r>
                      <a:endParaRPr lang="ru-RU" sz="1800" dirty="0">
                        <a:solidFill>
                          <a:schemeClr val="accent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606" marR="636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35466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627"/>
          <a:stretch/>
        </p:blipFill>
        <p:spPr>
          <a:xfrm>
            <a:off x="0" y="2355010"/>
            <a:ext cx="12192000" cy="45029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3244" y="194530"/>
            <a:ext cx="118487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spc="-25" dirty="0" smtClean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spc="-25" dirty="0" smtClean="0">
                <a:solidFill>
                  <a:srgbClr val="22293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МЕРЫ ГОСУДАРСТВЕННОЙ ПОДДЕРЖКИ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936776" y="2674961"/>
            <a:ext cx="6073254" cy="3752216"/>
          </a:xfrm>
          <a:prstGeom prst="rect">
            <a:avLst/>
          </a:prstGeom>
          <a:gradFill>
            <a:gsLst>
              <a:gs pos="0">
                <a:srgbClr val="00BCFF">
                  <a:alpha val="56000"/>
                </a:srgbClr>
              </a:gs>
              <a:gs pos="100000">
                <a:srgbClr val="00BCFF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3245" y="2292824"/>
            <a:ext cx="5752756" cy="4134353"/>
          </a:xfrm>
          <a:prstGeom prst="rect">
            <a:avLst/>
          </a:prstGeom>
          <a:gradFill>
            <a:gsLst>
              <a:gs pos="0">
                <a:schemeClr val="bg1">
                  <a:alpha val="88000"/>
                </a:schemeClr>
              </a:gs>
              <a:gs pos="100000">
                <a:schemeClr val="bg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44955" y="3999174"/>
            <a:ext cx="4123582" cy="707886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fontAlgn="ctr"/>
            <a:r>
              <a:rPr lang="ru-RU" sz="2000" b="1" dirty="0" smtClean="0">
                <a:solidFill>
                  <a:srgbClr val="008D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Возмещение  </a:t>
            </a:r>
          </a:p>
          <a:p>
            <a:pPr fontAlgn="ctr"/>
            <a:r>
              <a:rPr lang="ru-RU" sz="2000" b="1" dirty="0" smtClean="0">
                <a:solidFill>
                  <a:srgbClr val="008D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 инвестиций – 30%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603958" y="5111855"/>
            <a:ext cx="4332818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fontAlgn="ctr"/>
            <a:r>
              <a:rPr lang="ru-RU" sz="2000" b="1" dirty="0" smtClean="0">
                <a:solidFill>
                  <a:srgbClr val="008D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Федеральные программы поддержки молочной отрасли Льготное налогообложение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152082" y="3990641"/>
            <a:ext cx="5039918" cy="92333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font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Компенсация расходов на создание инфраструктуры: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-,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-, водоснабжение, подъездные дороги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163469" y="2685922"/>
            <a:ext cx="4696435" cy="1200329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font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Компенсация капитальных затрат -20%</a:t>
            </a:r>
          </a:p>
          <a:p>
            <a:pPr font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Субсидии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покупку нетелей -50% Субсидии на производство молока, приобретение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техники и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326371" y="3841237"/>
            <a:ext cx="1893711" cy="276999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fontAlgn="ctr"/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58555" y="2715719"/>
            <a:ext cx="3887152" cy="892552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fontAlgn="ctr"/>
            <a:r>
              <a:rPr lang="ru-RU" sz="2000" b="1" dirty="0" smtClean="0">
                <a:solidFill>
                  <a:srgbClr val="008D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Льготное кредитование </a:t>
            </a:r>
          </a:p>
          <a:p>
            <a:pPr fontAlgn="ctr"/>
            <a:r>
              <a:rPr lang="ru-RU" sz="2000" b="1" dirty="0" smtClean="0">
                <a:solidFill>
                  <a:srgbClr val="008D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ставке не выше 5%</a:t>
            </a:r>
          </a:p>
          <a:p>
            <a:pPr fontAlgn="ctr"/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7" t="2542" r="74076" b="54997"/>
          <a:stretch/>
        </p:blipFill>
        <p:spPr>
          <a:xfrm>
            <a:off x="538814" y="3818801"/>
            <a:ext cx="1037493" cy="967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7" t="50793" r="74076" b="6746"/>
          <a:stretch/>
        </p:blipFill>
        <p:spPr>
          <a:xfrm>
            <a:off x="6139711" y="5230467"/>
            <a:ext cx="1037493" cy="967155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964" t="2542" r="25369" b="54997"/>
          <a:stretch/>
        </p:blipFill>
        <p:spPr>
          <a:xfrm>
            <a:off x="500235" y="4978861"/>
            <a:ext cx="1037493" cy="967155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964" t="52723" r="25369" b="4816"/>
          <a:stretch/>
        </p:blipFill>
        <p:spPr>
          <a:xfrm>
            <a:off x="6150408" y="4096300"/>
            <a:ext cx="1037493" cy="96715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258" t="52337" r="75" b="5202"/>
          <a:stretch/>
        </p:blipFill>
        <p:spPr>
          <a:xfrm>
            <a:off x="545578" y="2732443"/>
            <a:ext cx="1037493" cy="967155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26" name="TextBox 25"/>
          <p:cNvSpPr txBox="1"/>
          <p:nvPr/>
        </p:nvSpPr>
        <p:spPr>
          <a:xfrm>
            <a:off x="1337480" y="2047164"/>
            <a:ext cx="3631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ФЕДЕРАЛЬНЫЙ УРОВЕНЬ:</a:t>
            </a:r>
            <a:endParaRPr lang="ru-RU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331123" y="1994848"/>
            <a:ext cx="3805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РЕГИОНАЛЬНЫЙ УРОВЕНЬ:</a:t>
            </a:r>
            <a:endParaRPr lang="ru-RU" sz="2400" b="1" dirty="0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258" t="52337" r="75" b="5202"/>
          <a:stretch/>
        </p:blipFill>
        <p:spPr>
          <a:xfrm>
            <a:off x="6129786" y="2756848"/>
            <a:ext cx="1037493" cy="972320"/>
          </a:xfrm>
          <a:prstGeom prst="rect">
            <a:avLst/>
          </a:prstGeom>
          <a:solidFill>
            <a:srgbClr val="00BCFF"/>
          </a:solidFill>
        </p:spPr>
      </p:pic>
      <p:sp>
        <p:nvSpPr>
          <p:cNvPr id="34" name="Прямоугольник 33"/>
          <p:cNvSpPr/>
          <p:nvPr/>
        </p:nvSpPr>
        <p:spPr>
          <a:xfrm>
            <a:off x="7260609" y="5112032"/>
            <a:ext cx="5138382" cy="1200329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font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Целевая подготовка кадров </a:t>
            </a:r>
          </a:p>
          <a:p>
            <a:pPr font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социальной сферы: культуры, медицины, образования</a:t>
            </a:r>
          </a:p>
          <a:p>
            <a:pPr font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жилья для специалистов </a:t>
            </a:r>
          </a:p>
        </p:txBody>
      </p:sp>
      <p:pic>
        <p:nvPicPr>
          <p:cNvPr id="24" name="Picture 2" descr="C:\Documents and Settings\Reklam\Рабочий стол\презинтация инвестору\6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2010" y="1252428"/>
            <a:ext cx="1319325" cy="1409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1329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agrovesti.net/images/2017-content/P1000975.b_12-1066x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0812" y="797997"/>
            <a:ext cx="7866133" cy="586438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924334" y="0"/>
            <a:ext cx="82709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422" y="1066093"/>
            <a:ext cx="6960578" cy="49888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191" t="263" r="1848" b="16241"/>
          <a:stretch/>
        </p:blipFill>
        <p:spPr>
          <a:xfrm>
            <a:off x="5231422" y="0"/>
            <a:ext cx="6960577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87081"/>
            <a:ext cx="503561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b="1" spc="-25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РЫНОК  МОЛОКА</a:t>
            </a:r>
            <a:endParaRPr lang="en-US" sz="3600" b="1" spc="-25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337" y="-196588"/>
            <a:ext cx="7285574" cy="727787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342641" y="1193861"/>
            <a:ext cx="4323522" cy="0"/>
          </a:xfrm>
          <a:prstGeom prst="line">
            <a:avLst/>
          </a:prstGeom>
          <a:ln w="38100">
            <a:solidFill>
              <a:srgbClr val="00B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7776926" y="3041354"/>
            <a:ext cx="1846235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Самарская область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-420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тыс. тонн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02874" y="1850837"/>
            <a:ext cx="161157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Республика Татарстан</a:t>
            </a:r>
          </a:p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158 </a:t>
            </a:r>
            <a:r>
              <a:rPr lang="ru-RU" sz="1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тыс. тонн</a:t>
            </a:r>
            <a:endParaRPr lang="en-US" sz="16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730151" y="4588712"/>
            <a:ext cx="179599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Оренбургская область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-98 тыс. тонн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196067" y="3709250"/>
            <a:ext cx="174184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Республика Башкортостан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-53 тыс. тонн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053540" y="2013208"/>
            <a:ext cx="171111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Ульяновская область</a:t>
            </a:r>
            <a:endParaRPr 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-117 тыс. тонн</a:t>
            </a:r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93087" y="1910047"/>
            <a:ext cx="1419381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Пензенская область</a:t>
            </a: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-61 тыс. тонн</a:t>
            </a:r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14716" y="3498707"/>
            <a:ext cx="170400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Саратовская область</a:t>
            </a:r>
          </a:p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-267 тыс. тонн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80025" y="5376657"/>
            <a:ext cx="292636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Республика Казахстан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532 тыс. тонн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721306" y="712544"/>
            <a:ext cx="141938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Чувашская Республика</a:t>
            </a:r>
            <a:endParaRPr lang="en-US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-89 тыс.</a:t>
            </a:r>
            <a:r>
              <a:rPr lang="en-US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тонн</a:t>
            </a:r>
            <a:endParaRPr lang="en-US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647519" y="365344"/>
            <a:ext cx="141938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Республика </a:t>
            </a:r>
          </a:p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Марий Эл</a:t>
            </a:r>
          </a:p>
          <a:p>
            <a:pPr algn="ctr">
              <a:lnSpc>
                <a:spcPct val="90000"/>
              </a:lnSpc>
            </a:pPr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ru-RU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тыс. тонн</a:t>
            </a:r>
            <a:endParaRPr lang="en-US" sz="1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62721" y="1094558"/>
            <a:ext cx="1054404" cy="466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Республика Мордовия</a:t>
            </a:r>
          </a:p>
          <a:p>
            <a:pPr algn="ctr">
              <a:lnSpc>
                <a:spcPct val="90000"/>
              </a:lnSpc>
            </a:pPr>
            <a:r>
              <a:rPr lang="ru-RU" sz="9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163 тыс. тонн</a:t>
            </a:r>
            <a:endParaRPr lang="en-US" sz="9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62789" y="513742"/>
            <a:ext cx="1105266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Нижегородская  область</a:t>
            </a:r>
          </a:p>
          <a:p>
            <a:pPr algn="ctr">
              <a:lnSpc>
                <a:spcPct val="90000"/>
              </a:lnSpc>
            </a:pPr>
            <a:r>
              <a:rPr lang="ru-RU" sz="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-89 тыс. тонн</a:t>
            </a:r>
            <a:endParaRPr lang="en-US" sz="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170542" y="1318268"/>
            <a:ext cx="141938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Удмуртская </a:t>
            </a:r>
          </a:p>
          <a:p>
            <a:pPr algn="ctr">
              <a:lnSpc>
                <a:spcPct val="90000"/>
              </a:lnSpc>
            </a:pPr>
            <a:r>
              <a:rPr lang="ru-RU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Республика</a:t>
            </a:r>
            <a:endParaRPr lang="en-US" sz="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245тыс</a:t>
            </a:r>
            <a:r>
              <a:rPr lang="ru-RU" sz="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тонн</a:t>
            </a:r>
            <a:endParaRPr lang="en-US" sz="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9731216" y="829034"/>
            <a:ext cx="141938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Кировская</a:t>
            </a:r>
          </a:p>
          <a:p>
            <a:pPr algn="ctr">
              <a:lnSpc>
                <a:spcPct val="90000"/>
              </a:lnSpc>
            </a:pPr>
            <a:r>
              <a:rPr lang="ru-RU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область</a:t>
            </a:r>
          </a:p>
          <a:p>
            <a:pPr algn="ctr">
              <a:lnSpc>
                <a:spcPct val="90000"/>
              </a:lnSpc>
            </a:pPr>
            <a:r>
              <a:rPr lang="ru-RU" sz="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198тыс</a:t>
            </a:r>
            <a:r>
              <a:rPr lang="ru-RU" sz="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тонн</a:t>
            </a:r>
            <a:endParaRPr lang="en-US" sz="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6313" y="6149983"/>
            <a:ext cx="1747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ПРОФИЦИТ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2490" y="1316140"/>
            <a:ext cx="4648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ДЕФИЦИТ</a:t>
            </a:r>
          </a:p>
          <a:p>
            <a:r>
              <a:rPr lang="ru-RU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- 1 800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тонн </a:t>
            </a: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254689" y="2389556"/>
            <a:ext cx="4323522" cy="0"/>
          </a:xfrm>
          <a:prstGeom prst="line">
            <a:avLst/>
          </a:prstGeom>
          <a:ln w="38100">
            <a:solidFill>
              <a:srgbClr val="00B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41300" y="2454323"/>
            <a:ext cx="46990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8D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САМАРСКАЯ ОБЛАСТЬ:  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- 420 тыс. тонн </a:t>
            </a:r>
          </a:p>
          <a:p>
            <a:endParaRPr lang="ru-RU" b="1" dirty="0" smtClean="0">
              <a:solidFill>
                <a:srgbClr val="008DC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008DCF"/>
                </a:solidFill>
                <a:latin typeface="Arial" pitchFamily="34" charset="0"/>
                <a:cs typeface="Arial" pitchFamily="34" charset="0"/>
              </a:rPr>
              <a:t>НАСЕЛЕНИЕ – 3,2 млн.чел.</a:t>
            </a:r>
          </a:p>
          <a:p>
            <a:r>
              <a:rPr lang="ru-RU" b="1" dirty="0" smtClean="0">
                <a:solidFill>
                  <a:srgbClr val="008DCF"/>
                </a:solidFill>
                <a:latin typeface="Arial" pitchFamily="34" charset="0"/>
                <a:cs typeface="Arial" pitchFamily="34" charset="0"/>
              </a:rPr>
              <a:t>ВРП – 1 220 млрд.руб.</a:t>
            </a:r>
          </a:p>
          <a:p>
            <a:r>
              <a:rPr lang="ru-RU" b="1" dirty="0" smtClean="0">
                <a:solidFill>
                  <a:srgbClr val="008DCF"/>
                </a:solidFill>
                <a:latin typeface="Arial" pitchFamily="34" charset="0"/>
                <a:cs typeface="Arial" pitchFamily="34" charset="0"/>
              </a:rPr>
              <a:t>ПЛОЩАДЬ сельхозугодий: </a:t>
            </a:r>
            <a:r>
              <a:rPr lang="en-US" b="1" dirty="0" smtClean="0">
                <a:solidFill>
                  <a:srgbClr val="008DC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b="1" dirty="0" smtClean="0">
                <a:solidFill>
                  <a:srgbClr val="008DC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008DCF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b="1" dirty="0" smtClean="0">
                <a:solidFill>
                  <a:srgbClr val="008DCF"/>
                </a:solidFill>
                <a:latin typeface="Arial" pitchFamily="34" charset="0"/>
                <a:cs typeface="Arial" pitchFamily="34" charset="0"/>
              </a:rPr>
              <a:t>00 тыс.га </a:t>
            </a:r>
            <a:endParaRPr lang="en-US" b="1" dirty="0" smtClean="0">
              <a:solidFill>
                <a:srgbClr val="008DC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008DCF"/>
                </a:solidFill>
                <a:latin typeface="Arial" pitchFamily="34" charset="0"/>
                <a:cs typeface="Arial" pitchFamily="34" charset="0"/>
              </a:rPr>
              <a:t>ПЛОЩАДЬ пастбищ – </a:t>
            </a:r>
            <a:r>
              <a:rPr lang="en-US" b="1" dirty="0" smtClean="0">
                <a:solidFill>
                  <a:srgbClr val="008DCF"/>
                </a:solidFill>
                <a:latin typeface="Arial" pitchFamily="34" charset="0"/>
                <a:cs typeface="Arial" pitchFamily="34" charset="0"/>
              </a:rPr>
              <a:t> 755</a:t>
            </a:r>
            <a:r>
              <a:rPr lang="ru-RU" b="1" dirty="0" smtClean="0">
                <a:solidFill>
                  <a:srgbClr val="008DCF"/>
                </a:solidFill>
                <a:latin typeface="Arial" pitchFamily="34" charset="0"/>
                <a:cs typeface="Arial" pitchFamily="34" charset="0"/>
              </a:rPr>
              <a:t> тыс. га</a:t>
            </a:r>
            <a:endParaRPr lang="en-US" b="1" dirty="0" smtClean="0">
              <a:solidFill>
                <a:srgbClr val="008DCF"/>
              </a:solidFill>
              <a:latin typeface="Arial" pitchFamily="34" charset="0"/>
              <a:cs typeface="Arial" pitchFamily="34" charset="0"/>
            </a:endParaRPr>
          </a:p>
          <a:p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Самообеспеченность молоком </a:t>
            </a:r>
            <a:r>
              <a:rPr lang="en-US" b="1" i="1" dirty="0" smtClean="0">
                <a:latin typeface="Arial" pitchFamily="34" charset="0"/>
                <a:cs typeface="Arial" pitchFamily="34" charset="0"/>
              </a:rPr>
              <a:t>&lt; 55%</a:t>
            </a:r>
            <a:endParaRPr lang="ru-RU" b="1" i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Потребление молочных продуктов</a:t>
            </a:r>
          </a:p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210 кг/чел. в год  (0,5 нормы)</a:t>
            </a:r>
            <a:endParaRPr lang="ru-RU" b="1" i="1" dirty="0"/>
          </a:p>
        </p:txBody>
      </p:sp>
    </p:spTree>
    <p:extLst>
      <p:ext uri="{BB962C8B-B14F-4D97-AF65-F5344CB8AC3E}">
        <p14:creationId xmlns="" xmlns:p14="http://schemas.microsoft.com/office/powerpoint/2010/main" val="68513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069" r="39453" b="43574"/>
          <a:stretch/>
        </p:blipFill>
        <p:spPr>
          <a:xfrm>
            <a:off x="0" y="2336800"/>
            <a:ext cx="12189727" cy="453072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6845"/>
            <a:ext cx="12192000" cy="244126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3469"/>
            <a:ext cx="12192000" cy="2441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4076" y="396103"/>
            <a:ext cx="12167924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spc="-25" dirty="0">
                <a:solidFill>
                  <a:srgbClr val="008CC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САМАРСКАЯ ОБЛАСТЬ </a:t>
            </a:r>
          </a:p>
          <a:p>
            <a:pPr algn="ctr">
              <a:lnSpc>
                <a:spcPct val="90000"/>
              </a:lnSpc>
            </a:pPr>
            <a:r>
              <a:rPr lang="ru-RU" sz="3800" b="1" spc="-25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БЛАГОПРИЯТНЫЕ </a:t>
            </a:r>
            <a:r>
              <a:rPr lang="ru-RU" sz="3800" b="1" spc="-25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КЛИМАТИЧЕСКИЕ УСЛОВИЯ</a:t>
            </a:r>
            <a:endParaRPr lang="en-US" sz="3800" b="1" spc="-25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3315" y="3762536"/>
            <a:ext cx="4953000" cy="261610"/>
          </a:xfrm>
          <a:prstGeom prst="rect">
            <a:avLst/>
          </a:prstGeom>
          <a:gradFill>
            <a:gsLst>
              <a:gs pos="67000">
                <a:srgbClr val="00BCFF">
                  <a:alpha val="87000"/>
                </a:srgbClr>
              </a:gs>
              <a:gs pos="0">
                <a:srgbClr val="00BCFF">
                  <a:alpha val="0"/>
                </a:srgbClr>
              </a:gs>
              <a:gs pos="100000">
                <a:srgbClr val="00BCFF">
                  <a:alpha val="46000"/>
                </a:srgbClr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СРЕДНЕСУТОЧНОЕ КОЛИЧЕСТВО СОЛНЕЧНЫХ ЧАСОВ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04464" y="3759043"/>
            <a:ext cx="4951650" cy="268599"/>
          </a:xfrm>
          <a:prstGeom prst="rect">
            <a:avLst/>
          </a:prstGeom>
          <a:gradFill>
            <a:gsLst>
              <a:gs pos="67000">
                <a:srgbClr val="00BCFF">
                  <a:alpha val="87000"/>
                </a:srgbClr>
              </a:gs>
              <a:gs pos="0">
                <a:srgbClr val="00BCFF">
                  <a:alpha val="0"/>
                </a:srgbClr>
              </a:gs>
              <a:gs pos="100000">
                <a:srgbClr val="00BCFF">
                  <a:alpha val="46000"/>
                </a:srgbClr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ТЕМПЕРАТУРА, </a:t>
            </a:r>
            <a:r>
              <a:rPr lang="ru-RU" sz="1000" b="1" baseline="4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1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endParaRPr lang="ru-RU" sz="1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8663" y="2506123"/>
            <a:ext cx="3652091" cy="238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ru-RU" sz="1600" b="1" dirty="0"/>
              <a:t>САМЫЕ СОЛНЕЧНЫЕ МЕСЯЦЫ: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56481" y="2750770"/>
            <a:ext cx="11696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prstClr val="black"/>
                </a:solidFill>
              </a:rPr>
              <a:t>22 дня</a:t>
            </a:r>
          </a:p>
          <a:p>
            <a:r>
              <a:rPr lang="ru-RU" sz="1500" b="1" dirty="0">
                <a:solidFill>
                  <a:prstClr val="black"/>
                </a:solidFill>
              </a:rPr>
              <a:t>21 дня</a:t>
            </a:r>
          </a:p>
          <a:p>
            <a:r>
              <a:rPr lang="ru-RU" sz="1500" b="1" dirty="0">
                <a:solidFill>
                  <a:prstClr val="black"/>
                </a:solidFill>
              </a:rPr>
              <a:t>20 дней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27948" y="2700674"/>
            <a:ext cx="1169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BCFF"/>
                </a:solidFill>
              </a:rPr>
              <a:t>Июль</a:t>
            </a:r>
          </a:p>
          <a:p>
            <a:r>
              <a:rPr lang="ru-RU" sz="1600" dirty="0">
                <a:solidFill>
                  <a:srgbClr val="00BCFF"/>
                </a:solidFill>
              </a:rPr>
              <a:t>Июнь</a:t>
            </a:r>
          </a:p>
          <a:p>
            <a:r>
              <a:rPr lang="ru-RU" sz="1600" dirty="0">
                <a:solidFill>
                  <a:srgbClr val="00BCFF"/>
                </a:solidFill>
              </a:rPr>
              <a:t>Май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42" t="3200" r="68310" b="88050"/>
          <a:stretch/>
        </p:blipFill>
        <p:spPr>
          <a:xfrm>
            <a:off x="584668" y="2737792"/>
            <a:ext cx="823265" cy="75402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241192" y="2501950"/>
            <a:ext cx="3652091" cy="238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ru-RU" sz="1600" b="1" dirty="0"/>
              <a:t>САМЫЕ ТЕПЛЫЕ МЕСЯЦЫ: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11662" y="2742698"/>
            <a:ext cx="11696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prstClr val="black"/>
                </a:solidFill>
              </a:rPr>
              <a:t>26.3 </a:t>
            </a:r>
            <a:r>
              <a:rPr lang="ru-RU" sz="1500" b="1" baseline="40000" dirty="0" err="1">
                <a:solidFill>
                  <a:prstClr val="black"/>
                </a:solidFill>
              </a:rPr>
              <a:t>о</a:t>
            </a:r>
            <a:r>
              <a:rPr lang="ru-RU" sz="1500" b="1" dirty="0" err="1">
                <a:solidFill>
                  <a:prstClr val="black"/>
                </a:solidFill>
              </a:rPr>
              <a:t>С</a:t>
            </a:r>
            <a:endParaRPr lang="ru-RU" sz="1500" b="1" dirty="0">
              <a:solidFill>
                <a:prstClr val="black"/>
              </a:solidFill>
            </a:endParaRPr>
          </a:p>
          <a:p>
            <a:r>
              <a:rPr lang="ru-RU" sz="1500" b="1" dirty="0">
                <a:solidFill>
                  <a:prstClr val="black"/>
                </a:solidFill>
              </a:rPr>
              <a:t>26.1 </a:t>
            </a:r>
            <a:r>
              <a:rPr lang="ru-RU" sz="1500" b="1" baseline="40000" dirty="0" err="1">
                <a:solidFill>
                  <a:prstClr val="black"/>
                </a:solidFill>
              </a:rPr>
              <a:t>о</a:t>
            </a:r>
            <a:r>
              <a:rPr lang="ru-RU" sz="1500" b="1" dirty="0" err="1">
                <a:solidFill>
                  <a:prstClr val="black"/>
                </a:solidFill>
              </a:rPr>
              <a:t>С</a:t>
            </a:r>
            <a:endParaRPr lang="ru-RU" sz="1500" b="1" dirty="0">
              <a:solidFill>
                <a:prstClr val="black"/>
              </a:solidFill>
            </a:endParaRPr>
          </a:p>
          <a:p>
            <a:r>
              <a:rPr lang="ru-RU" sz="1500" b="1" dirty="0">
                <a:solidFill>
                  <a:prstClr val="black"/>
                </a:solidFill>
              </a:rPr>
              <a:t>25.7 </a:t>
            </a:r>
            <a:r>
              <a:rPr lang="ru-RU" sz="1500" b="1" baseline="40000" dirty="0" err="1">
                <a:solidFill>
                  <a:prstClr val="black"/>
                </a:solidFill>
              </a:rPr>
              <a:t>о</a:t>
            </a:r>
            <a:r>
              <a:rPr lang="ru-RU" sz="1500" b="1" dirty="0" err="1">
                <a:solidFill>
                  <a:prstClr val="black"/>
                </a:solidFill>
              </a:rPr>
              <a:t>С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26876" y="2699305"/>
            <a:ext cx="1169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BCFF"/>
                </a:solidFill>
              </a:rPr>
              <a:t>Июль</a:t>
            </a:r>
          </a:p>
          <a:p>
            <a:r>
              <a:rPr lang="ru-RU" sz="1600" dirty="0">
                <a:solidFill>
                  <a:srgbClr val="00BCFF"/>
                </a:solidFill>
              </a:rPr>
              <a:t>Август</a:t>
            </a:r>
          </a:p>
          <a:p>
            <a:r>
              <a:rPr lang="ru-RU" sz="1600" dirty="0">
                <a:solidFill>
                  <a:srgbClr val="00BCFF"/>
                </a:solidFill>
              </a:rPr>
              <a:t>Июнь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537" t="51493" r="33815" b="39757"/>
          <a:stretch/>
        </p:blipFill>
        <p:spPr>
          <a:xfrm>
            <a:off x="4743269" y="2763708"/>
            <a:ext cx="823265" cy="75402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452672" y="2503054"/>
            <a:ext cx="3579294" cy="238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ru-RU" sz="1600" b="1" dirty="0"/>
              <a:t>САМЫЕ ХОЛОДНЫЕ МЕСЯЦЫ: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839909" y="2732899"/>
            <a:ext cx="11696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prstClr val="black"/>
                </a:solidFill>
              </a:rPr>
              <a:t>-10.2 </a:t>
            </a:r>
            <a:r>
              <a:rPr lang="ru-RU" sz="1500" b="1" baseline="40000" dirty="0" err="1">
                <a:solidFill>
                  <a:prstClr val="black"/>
                </a:solidFill>
              </a:rPr>
              <a:t>о</a:t>
            </a:r>
            <a:r>
              <a:rPr lang="ru-RU" sz="1500" b="1" dirty="0" err="1">
                <a:solidFill>
                  <a:prstClr val="black"/>
                </a:solidFill>
              </a:rPr>
              <a:t>С</a:t>
            </a:r>
            <a:endParaRPr lang="ru-RU" sz="1500" b="1" dirty="0">
              <a:solidFill>
                <a:prstClr val="black"/>
              </a:solidFill>
            </a:endParaRPr>
          </a:p>
          <a:p>
            <a:r>
              <a:rPr lang="ru-RU" sz="1500" b="1" dirty="0">
                <a:solidFill>
                  <a:prstClr val="black"/>
                </a:solidFill>
              </a:rPr>
              <a:t>-7.7 </a:t>
            </a:r>
            <a:r>
              <a:rPr lang="ru-RU" sz="1500" b="1" baseline="40000" dirty="0" err="1">
                <a:solidFill>
                  <a:prstClr val="black"/>
                </a:solidFill>
              </a:rPr>
              <a:t>о</a:t>
            </a:r>
            <a:r>
              <a:rPr lang="ru-RU" sz="1500" b="1" dirty="0" err="1">
                <a:solidFill>
                  <a:prstClr val="black"/>
                </a:solidFill>
              </a:rPr>
              <a:t>С</a:t>
            </a:r>
            <a:endParaRPr lang="ru-RU" sz="1500" b="1" dirty="0">
              <a:solidFill>
                <a:prstClr val="black"/>
              </a:solidFill>
            </a:endParaRPr>
          </a:p>
          <a:p>
            <a:r>
              <a:rPr lang="ru-RU" sz="1500" b="1" dirty="0">
                <a:solidFill>
                  <a:prstClr val="black"/>
                </a:solidFill>
              </a:rPr>
              <a:t>-5.3 </a:t>
            </a:r>
            <a:r>
              <a:rPr lang="ru-RU" sz="1500" b="1" baseline="40000" dirty="0" err="1">
                <a:solidFill>
                  <a:prstClr val="black"/>
                </a:solidFill>
              </a:rPr>
              <a:t>о</a:t>
            </a:r>
            <a:r>
              <a:rPr lang="ru-RU" sz="1500" b="1" dirty="0" err="1">
                <a:solidFill>
                  <a:prstClr val="black"/>
                </a:solidFill>
              </a:rPr>
              <a:t>С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813104" y="2692739"/>
            <a:ext cx="1291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BCFF"/>
                </a:solidFill>
              </a:rPr>
              <a:t>Январь</a:t>
            </a:r>
          </a:p>
          <a:p>
            <a:r>
              <a:rPr lang="ru-RU" sz="1600" dirty="0">
                <a:solidFill>
                  <a:srgbClr val="00BCFF"/>
                </a:solidFill>
              </a:rPr>
              <a:t>Февраль</a:t>
            </a:r>
          </a:p>
          <a:p>
            <a:r>
              <a:rPr lang="ru-RU" sz="1600" dirty="0">
                <a:solidFill>
                  <a:srgbClr val="00BCFF"/>
                </a:solidFill>
              </a:rPr>
              <a:t>Декабрь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4609" t="75481" r="51743" b="15769"/>
          <a:stretch/>
        </p:blipFill>
        <p:spPr>
          <a:xfrm>
            <a:off x="8907824" y="2777042"/>
            <a:ext cx="774923" cy="7097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10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3069" r="39453" b="45363"/>
          <a:stretch/>
        </p:blipFill>
        <p:spPr>
          <a:xfrm>
            <a:off x="0" y="2336800"/>
            <a:ext cx="12189727" cy="44545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5836" b="6280"/>
          <a:stretch/>
        </p:blipFill>
        <p:spPr>
          <a:xfrm>
            <a:off x="0" y="5829301"/>
            <a:ext cx="12192000" cy="10287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917"/>
            <a:ext cx="12192000" cy="24412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917"/>
            <a:ext cx="12192000" cy="2441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695309" y="3762535"/>
            <a:ext cx="4953015" cy="265107"/>
          </a:xfrm>
          <a:prstGeom prst="rect">
            <a:avLst/>
          </a:prstGeom>
          <a:gradFill>
            <a:gsLst>
              <a:gs pos="67000">
                <a:srgbClr val="00BCFF">
                  <a:alpha val="87000"/>
                </a:srgbClr>
              </a:gs>
              <a:gs pos="0">
                <a:srgbClr val="00BCFF">
                  <a:alpha val="0"/>
                </a:srgbClr>
              </a:gs>
              <a:gs pos="100000">
                <a:srgbClr val="00BCFF">
                  <a:alpha val="46000"/>
                </a:srgbClr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СКОРОСТЬ ВЕТРА, </a:t>
            </a: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/С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686550" y="3759043"/>
            <a:ext cx="4867275" cy="268599"/>
          </a:xfrm>
          <a:prstGeom prst="rect">
            <a:avLst/>
          </a:prstGeom>
          <a:gradFill>
            <a:gsLst>
              <a:gs pos="67000">
                <a:srgbClr val="00BCFF">
                  <a:alpha val="87000"/>
                </a:srgbClr>
              </a:gs>
              <a:gs pos="0">
                <a:srgbClr val="00BCFF">
                  <a:alpha val="0"/>
                </a:srgbClr>
              </a:gs>
              <a:gs pos="100000">
                <a:srgbClr val="00BCFF">
                  <a:alpha val="46000"/>
                </a:srgbClr>
              </a:gs>
            </a:gsLst>
            <a:lin ang="48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ОСАДКОВ</a:t>
            </a:r>
            <a:r>
              <a:rPr lang="en-US" sz="11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(среднегодовое 390 мм)</a:t>
            </a:r>
            <a:endParaRPr lang="ru-RU" sz="1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442551" y="2553041"/>
            <a:ext cx="3579294" cy="1020682"/>
            <a:chOff x="7673982" y="3948241"/>
            <a:chExt cx="3579294" cy="1020682"/>
          </a:xfrm>
        </p:grpSpPr>
        <p:sp>
          <p:nvSpPr>
            <p:cNvPr id="37" name="TextBox 36"/>
            <p:cNvSpPr txBox="1"/>
            <p:nvPr/>
          </p:nvSpPr>
          <p:spPr>
            <a:xfrm>
              <a:off x="7673982" y="3948241"/>
              <a:ext cx="3579294" cy="238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ru-RU" sz="1600" b="1" dirty="0"/>
                <a:t>САМЫЕ ВЕТРЕНЫЕ МЕСЯЦЫ: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043967" y="4178086"/>
              <a:ext cx="116960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prstClr val="black"/>
                  </a:solidFill>
                </a:rPr>
                <a:t>5.1 м/с</a:t>
              </a:r>
              <a:endParaRPr lang="en-US" sz="1500" b="1" dirty="0">
                <a:solidFill>
                  <a:prstClr val="black"/>
                </a:solidFill>
              </a:endParaRPr>
            </a:p>
            <a:p>
              <a:r>
                <a:rPr lang="en-US" sz="1500" b="1" dirty="0">
                  <a:solidFill>
                    <a:prstClr val="black"/>
                  </a:solidFill>
                </a:rPr>
                <a:t>4.8 </a:t>
              </a:r>
              <a:r>
                <a:rPr lang="ru-RU" sz="1500" b="1" dirty="0">
                  <a:solidFill>
                    <a:prstClr val="black"/>
                  </a:solidFill>
                </a:rPr>
                <a:t>м/с</a:t>
              </a:r>
              <a:endParaRPr lang="en-US" sz="1500" b="1" dirty="0">
                <a:solidFill>
                  <a:prstClr val="black"/>
                </a:solidFill>
              </a:endParaRPr>
            </a:p>
            <a:p>
              <a:r>
                <a:rPr lang="en-US" sz="1500" b="1" dirty="0">
                  <a:solidFill>
                    <a:prstClr val="black"/>
                  </a:solidFill>
                </a:rPr>
                <a:t>4.6 </a:t>
              </a:r>
              <a:r>
                <a:rPr lang="ru-RU" sz="1500" b="1" dirty="0">
                  <a:solidFill>
                    <a:prstClr val="black"/>
                  </a:solidFill>
                </a:rPr>
                <a:t>м/с</a:t>
              </a:r>
              <a:endParaRPr lang="en-US" sz="1500" b="1" dirty="0">
                <a:solidFill>
                  <a:prstClr val="black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965406" y="4137926"/>
              <a:ext cx="12911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00BCFF"/>
                  </a:solidFill>
                </a:rPr>
                <a:t>Октябрь</a:t>
              </a:r>
              <a:endParaRPr lang="en-US" sz="1600" dirty="0">
                <a:solidFill>
                  <a:srgbClr val="00BCFF"/>
                </a:solidFill>
              </a:endParaRPr>
            </a:p>
            <a:p>
              <a:r>
                <a:rPr lang="ru-RU" sz="1600" dirty="0">
                  <a:solidFill>
                    <a:srgbClr val="00BCFF"/>
                  </a:solidFill>
                </a:rPr>
                <a:t>Декабрь</a:t>
              </a:r>
              <a:endParaRPr lang="en-US" sz="1600" dirty="0">
                <a:solidFill>
                  <a:srgbClr val="00BCFF"/>
                </a:solidFill>
              </a:endParaRPr>
            </a:p>
            <a:p>
              <a:r>
                <a:rPr lang="ru-RU" sz="1600" dirty="0">
                  <a:solidFill>
                    <a:srgbClr val="00BCFF"/>
                  </a:solidFill>
                </a:rPr>
                <a:t>Апрель</a:t>
              </a:r>
              <a:endParaRPr lang="en-US" sz="1600" dirty="0">
                <a:solidFill>
                  <a:srgbClr val="00BCFF"/>
                </a:solidFill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86352" t="3359" b="87891"/>
            <a:stretch/>
          </p:blipFill>
          <p:spPr>
            <a:xfrm>
              <a:off x="8126311" y="4163478"/>
              <a:ext cx="816828" cy="748126"/>
            </a:xfrm>
            <a:prstGeom prst="rect">
              <a:avLst/>
            </a:prstGeom>
          </p:spPr>
        </p:pic>
      </p:grpSp>
      <p:grpSp>
        <p:nvGrpSpPr>
          <p:cNvPr id="3" name="Группа 3"/>
          <p:cNvGrpSpPr/>
          <p:nvPr/>
        </p:nvGrpSpPr>
        <p:grpSpPr>
          <a:xfrm>
            <a:off x="7307263" y="2553041"/>
            <a:ext cx="3625848" cy="1020682"/>
            <a:chOff x="7354764" y="2500666"/>
            <a:chExt cx="3625848" cy="1020682"/>
          </a:xfrm>
        </p:grpSpPr>
        <p:sp>
          <p:nvSpPr>
            <p:cNvPr id="40" name="TextBox 39"/>
            <p:cNvSpPr txBox="1"/>
            <p:nvPr/>
          </p:nvSpPr>
          <p:spPr>
            <a:xfrm>
              <a:off x="7354764" y="2500666"/>
              <a:ext cx="3579294" cy="238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ru-RU" sz="1600" b="1" dirty="0"/>
                <a:t>САМЫЕ ДОЖДЛИВЫЕ МЕСЯЦЫ: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811009" y="2730511"/>
              <a:ext cx="116960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prstClr val="black"/>
                  </a:solidFill>
                </a:rPr>
                <a:t>4 </a:t>
              </a:r>
              <a:r>
                <a:rPr lang="ru-RU" sz="1500" b="1" dirty="0">
                  <a:solidFill>
                    <a:prstClr val="black"/>
                  </a:solidFill>
                </a:rPr>
                <a:t>дня</a:t>
              </a:r>
              <a:endParaRPr lang="en-US" sz="1500" b="1" dirty="0">
                <a:solidFill>
                  <a:prstClr val="black"/>
                </a:solidFill>
              </a:endParaRPr>
            </a:p>
            <a:p>
              <a:r>
                <a:rPr lang="en-US" sz="1500" b="1" dirty="0">
                  <a:solidFill>
                    <a:prstClr val="black"/>
                  </a:solidFill>
                </a:rPr>
                <a:t>4 </a:t>
              </a:r>
              <a:r>
                <a:rPr lang="ru-RU" sz="1500" b="1" dirty="0">
                  <a:solidFill>
                    <a:prstClr val="black"/>
                  </a:solidFill>
                </a:rPr>
                <a:t>дня</a:t>
              </a:r>
              <a:endParaRPr lang="en-US" sz="1500" b="1" dirty="0">
                <a:solidFill>
                  <a:prstClr val="black"/>
                </a:solidFill>
              </a:endParaRPr>
            </a:p>
            <a:p>
              <a:r>
                <a:rPr lang="en-US" sz="1500" b="1" dirty="0">
                  <a:solidFill>
                    <a:prstClr val="black"/>
                  </a:solidFill>
                </a:rPr>
                <a:t>3 </a:t>
              </a:r>
              <a:r>
                <a:rPr lang="ru-RU" sz="1500" b="1" dirty="0">
                  <a:solidFill>
                    <a:prstClr val="black"/>
                  </a:solidFill>
                </a:rPr>
                <a:t>дня</a:t>
              </a:r>
              <a:endParaRPr lang="en-US" sz="1500" b="1" dirty="0">
                <a:solidFill>
                  <a:prstClr val="black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784204" y="2690351"/>
              <a:ext cx="12911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>
                  <a:solidFill>
                    <a:srgbClr val="00BCFF"/>
                  </a:solidFill>
                </a:rPr>
                <a:t>Август</a:t>
              </a:r>
              <a:endParaRPr lang="en-US" sz="1600" dirty="0">
                <a:solidFill>
                  <a:srgbClr val="00BCFF"/>
                </a:solidFill>
              </a:endParaRPr>
            </a:p>
            <a:p>
              <a:r>
                <a:rPr lang="ru-RU" sz="1600" dirty="0">
                  <a:solidFill>
                    <a:srgbClr val="00BCFF"/>
                  </a:solidFill>
                </a:rPr>
                <a:t>Октябрь</a:t>
              </a:r>
              <a:endParaRPr lang="en-US" sz="1600" dirty="0">
                <a:solidFill>
                  <a:srgbClr val="00BCFF"/>
                </a:solidFill>
              </a:endParaRPr>
            </a:p>
            <a:p>
              <a:r>
                <a:rPr lang="ru-RU" sz="1600" dirty="0">
                  <a:solidFill>
                    <a:srgbClr val="00BCFF"/>
                  </a:solidFill>
                </a:rPr>
                <a:t>Апрель</a:t>
              </a:r>
              <a:endParaRPr lang="en-US" sz="1600" dirty="0">
                <a:solidFill>
                  <a:srgbClr val="00BCFF"/>
                </a:solidFill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8650" t="63090" r="17702" b="28160"/>
            <a:stretch/>
          </p:blipFill>
          <p:spPr>
            <a:xfrm>
              <a:off x="7839218" y="2740894"/>
              <a:ext cx="796939" cy="729909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24076" y="396103"/>
            <a:ext cx="12167924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spc="-25" dirty="0">
                <a:solidFill>
                  <a:srgbClr val="008CC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САМАРСКАЯ ОБЛАСТЬ </a:t>
            </a:r>
          </a:p>
          <a:p>
            <a:pPr algn="ctr">
              <a:lnSpc>
                <a:spcPct val="90000"/>
              </a:lnSpc>
            </a:pPr>
            <a:r>
              <a:rPr lang="ru-RU" sz="3800" b="1" spc="-25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БЛАГОПРИЯТНЫЕ </a:t>
            </a:r>
            <a:r>
              <a:rPr lang="ru-RU" sz="3800" b="1" spc="-25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КЛИМАТИЧЕСКИЕ УСЛОВИЯ</a:t>
            </a:r>
            <a:endParaRPr lang="en-US" sz="3800" b="1" spc="-25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82700" y="6134100"/>
            <a:ext cx="971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/>
              <a:t>НЕТ ПРИЧИН ДЛЯ МОЛОЧНОГО НЕДОЕДАНИЯ!</a:t>
            </a:r>
            <a:endParaRPr lang="ru-RU" sz="2800" b="1" i="1" dirty="0"/>
          </a:p>
        </p:txBody>
      </p:sp>
    </p:spTree>
    <p:extLst>
      <p:ext uri="{BB962C8B-B14F-4D97-AF65-F5344CB8AC3E}">
        <p14:creationId xmlns="" xmlns:p14="http://schemas.microsoft.com/office/powerpoint/2010/main" val="350533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618" y="223904"/>
            <a:ext cx="8956030" cy="180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spc="-25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ИНИЦИАТОР ПРОЕКТА:  </a:t>
            </a:r>
          </a:p>
          <a:p>
            <a:pPr algn="ctr">
              <a:lnSpc>
                <a:spcPct val="90000"/>
              </a:lnSpc>
            </a:pPr>
            <a:r>
              <a:rPr lang="ru-RU" sz="2400" b="1" spc="-25" dirty="0" smtClean="0">
                <a:solidFill>
                  <a:srgbClr val="008CC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АГРОХОЛДИНГ</a:t>
            </a:r>
            <a:r>
              <a:rPr lang="ru-RU" sz="2400" b="1" spc="-25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400" b="1" spc="-25" dirty="0" smtClean="0">
                <a:solidFill>
                  <a:srgbClr val="008CC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«РАДНА»</a:t>
            </a:r>
          </a:p>
          <a:p>
            <a:pPr>
              <a:buFont typeface="Arial" pitchFamily="34" charset="0"/>
              <a:buChar char="•"/>
            </a:pPr>
            <a:r>
              <a:rPr lang="ru-RU" sz="2000" i="1" spc="-25" dirty="0" smtClean="0">
                <a:solidFill>
                  <a:srgbClr val="22293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вертикально интегрированная компания </a:t>
            </a:r>
            <a:r>
              <a:rPr lang="ru-RU" sz="2400" b="1" i="1" spc="-25" dirty="0" smtClean="0">
                <a:solidFill>
                  <a:srgbClr val="008CCB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«от поля до прилавка»</a:t>
            </a:r>
          </a:p>
          <a:p>
            <a:pPr>
              <a:buFont typeface="Arial" pitchFamily="34" charset="0"/>
              <a:buChar char="•"/>
            </a:pPr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крупнейший производитель молока в Самарской области</a:t>
            </a:r>
          </a:p>
          <a:p>
            <a:pPr>
              <a:buFont typeface="Arial" pitchFamily="34" charset="0"/>
              <a:buChar char="•"/>
            </a:pPr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племенной репродуктор  по </a:t>
            </a:r>
            <a:r>
              <a:rPr lang="ru-RU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голштинской</a:t>
            </a:r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айрширской</a:t>
            </a:r>
            <a:r>
              <a:rPr lang="ru-RU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породам КРС</a:t>
            </a:r>
            <a:r>
              <a:rPr lang="ru-RU" sz="2400" i="1" spc="-25" dirty="0" smtClean="0">
                <a:solidFill>
                  <a:srgbClr val="22293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endParaRPr lang="ru-RU" sz="2400" i="1" spc="-25" dirty="0">
              <a:solidFill>
                <a:srgbClr val="22293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 rot="510911">
            <a:off x="9753304" y="191671"/>
            <a:ext cx="2207475" cy="132917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ru-RU" sz="1400" b="1" spc="1800" dirty="0">
                <a:solidFill>
                  <a:srgbClr val="008DC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806" y="396935"/>
            <a:ext cx="2432666" cy="146108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539730" y="938497"/>
            <a:ext cx="2492781" cy="117738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>
                <a:gd name="adj" fmla="val 21427712"/>
              </a:avLst>
            </a:prstTxWarp>
          </a:bodyPr>
          <a:lstStyle/>
          <a:p>
            <a:pPr algn="ctr"/>
            <a:r>
              <a:rPr lang="ru-RU" sz="1200" b="1" spc="400" dirty="0">
                <a:solidFill>
                  <a:srgbClr val="FF3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СИЛА и ЗДОРОВЬЕ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455822" y="2270342"/>
            <a:ext cx="25988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Команда, имеющая опыт реализации проекта «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Green field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b="1" dirty="0" smtClean="0">
              <a:solidFill>
                <a:srgbClr val="00B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890485" y="2245249"/>
            <a:ext cx="26570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Площадь земель для реализации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проекта: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B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44 300 га </a:t>
            </a:r>
            <a:endParaRPr lang="ru-RU" sz="2400" b="1" dirty="0">
              <a:solidFill>
                <a:srgbClr val="00B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396978" y="2251317"/>
            <a:ext cx="379502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Ресурсы ГК «РОСБИ» </a:t>
            </a:r>
          </a:p>
          <a:p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 рынке Поволжья с 1997 г.</a:t>
            </a:r>
          </a:p>
          <a:p>
            <a:r>
              <a:rPr lang="ru-RU" b="1" dirty="0" smtClean="0">
                <a:solidFill>
                  <a:srgbClr val="00B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Переработка С/Х продукции реализация продуктов питания</a:t>
            </a:r>
            <a:endParaRPr lang="ru-RU" b="1" dirty="0">
              <a:solidFill>
                <a:srgbClr val="00B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8563" b="52021"/>
          <a:stretch/>
        </p:blipFill>
        <p:spPr>
          <a:xfrm>
            <a:off x="368907" y="2150344"/>
            <a:ext cx="1041397" cy="100819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155" r="33408" b="52021"/>
          <a:stretch/>
        </p:blipFill>
        <p:spPr>
          <a:xfrm>
            <a:off x="3919601" y="2301436"/>
            <a:ext cx="1041397" cy="100819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352" t="52958" r="-2789" b="-937"/>
          <a:stretch/>
        </p:blipFill>
        <p:spPr>
          <a:xfrm>
            <a:off x="7446989" y="2300514"/>
            <a:ext cx="1041397" cy="1008191"/>
          </a:xfrm>
          <a:prstGeom prst="rect">
            <a:avLst/>
          </a:prstGeom>
        </p:spPr>
      </p:pic>
      <p:pic>
        <p:nvPicPr>
          <p:cNvPr id="20" name="Picture 67" descr="K:\Александров\Для презентации Росби\DSC_3139.JPG"/>
          <p:cNvPicPr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648501" y="3521123"/>
            <a:ext cx="3957851" cy="3152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21" name="Picture 17" descr="IMG_19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507476"/>
            <a:ext cx="3652443" cy="311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1" descr="СХИ победитель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6269" y="3487975"/>
            <a:ext cx="4512176" cy="319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597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313"/>
          <a:stretch/>
        </p:blipFill>
        <p:spPr>
          <a:xfrm>
            <a:off x="5254332" y="0"/>
            <a:ext cx="6937668" cy="6858000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5253756" y="0"/>
            <a:ext cx="6938244" cy="123239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41000">
                <a:srgbClr val="010102">
                  <a:alpha val="24000"/>
                </a:srgbClr>
              </a:gs>
              <a:gs pos="100000">
                <a:srgbClr val="22293E">
                  <a:alpha val="65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10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56" y="1228105"/>
            <a:ext cx="6938244" cy="3759687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 flipV="1">
            <a:off x="5253756" y="4643672"/>
            <a:ext cx="6938244" cy="221432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68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512543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ru-RU" sz="2400" b="1" spc="-25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2400" b="1" spc="-25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ПАРАМЕТРЫ КЛАСТЕРА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7243C0D1-1477-46AC-A843-C001289D5E96}"/>
              </a:ext>
            </a:extLst>
          </p:cNvPr>
          <p:cNvSpPr/>
          <p:nvPr/>
        </p:nvSpPr>
        <p:spPr>
          <a:xfrm>
            <a:off x="5296670" y="283109"/>
            <a:ext cx="1474582" cy="646331"/>
          </a:xfrm>
          <a:prstGeom prst="rect">
            <a:avLst/>
          </a:prstGeom>
          <a:effectLst>
            <a:glow rad="406400">
              <a:srgbClr val="FFFF00">
                <a:alpha val="75000"/>
              </a:srgbClr>
            </a:glow>
          </a:effectLst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00BCFF"/>
                </a:solidFill>
                <a:effectLst>
                  <a:glow rad="342900">
                    <a:schemeClr val="accent4">
                      <a:satMod val="175000"/>
                      <a:alpha val="96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Удаленность от населенных пунктов</a:t>
            </a:r>
            <a:r>
              <a:rPr lang="en-US" sz="1200" b="1" i="1" dirty="0">
                <a:solidFill>
                  <a:srgbClr val="00BCFF"/>
                </a:solidFill>
                <a:effectLst>
                  <a:glow rad="342900">
                    <a:schemeClr val="accent4">
                      <a:satMod val="175000"/>
                      <a:alpha val="96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159482" y="248184"/>
            <a:ext cx="2318263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Самара</a:t>
            </a: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r>
              <a:rPr lang="ru-RU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....</a:t>
            </a:r>
            <a:r>
              <a:rPr lang="ru-RU" b="1" dirty="0">
                <a:solidFill>
                  <a:srgbClr val="00BC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93</a:t>
            </a:r>
            <a:r>
              <a:rPr lang="en-US" b="1" dirty="0">
                <a:solidFill>
                  <a:srgbClr val="00BC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km</a:t>
            </a:r>
            <a:endParaRPr lang="ru-RU" b="1" dirty="0">
              <a:solidFill>
                <a:srgbClr val="00BC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574583" y="271375"/>
            <a:ext cx="2460930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Тольятти</a:t>
            </a: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  <a:r>
              <a:rPr lang="en-US" b="1" dirty="0">
                <a:solidFill>
                  <a:srgbClr val="00BC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145km</a:t>
            </a:r>
            <a:endParaRPr lang="ru-RU" b="1" dirty="0">
              <a:solidFill>
                <a:srgbClr val="00BC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594697" y="612173"/>
            <a:ext cx="245291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Москва…</a:t>
            </a: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.....</a:t>
            </a:r>
            <a:r>
              <a:rPr lang="en-US" b="1" dirty="0">
                <a:solidFill>
                  <a:srgbClr val="00BC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850km</a:t>
            </a:r>
            <a:endParaRPr lang="ru-RU" b="1" dirty="0">
              <a:solidFill>
                <a:srgbClr val="00BC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423426" y="5266898"/>
            <a:ext cx="2296201" cy="677108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fontAlgn="ctr"/>
            <a:r>
              <a:rPr lang="ru-RU" sz="1000" b="1" dirty="0">
                <a:solidFill>
                  <a:schemeClr val="bg1"/>
                </a:solidFill>
                <a:effectLst>
                  <a:glow rad="215900">
                    <a:schemeClr val="tx1">
                      <a:alpha val="1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Автомагистраль Самара-граница с Казахстаном М32(А300) </a:t>
            </a:r>
            <a:r>
              <a:rPr lang="en-US" b="1" dirty="0">
                <a:solidFill>
                  <a:schemeClr val="bg1"/>
                </a:solidFill>
                <a:effectLst>
                  <a:glow rad="215900">
                    <a:schemeClr val="tx1">
                      <a:alpha val="1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180km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="" xmlns:a16="http://schemas.microsoft.com/office/drawing/2014/main" id="{7243C0D1-1477-46AC-A843-C001289D5E96}"/>
              </a:ext>
            </a:extLst>
          </p:cNvPr>
          <p:cNvSpPr/>
          <p:nvPr/>
        </p:nvSpPr>
        <p:spPr>
          <a:xfrm>
            <a:off x="5270038" y="5235118"/>
            <a:ext cx="1621744" cy="646331"/>
          </a:xfrm>
          <a:prstGeom prst="rect">
            <a:avLst/>
          </a:prstGeom>
          <a:effectLst>
            <a:glow rad="406400">
              <a:srgbClr val="FFFF00">
                <a:alpha val="75000"/>
              </a:srgbClr>
            </a:glow>
          </a:effectLst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00BCFF"/>
                </a:solidFill>
                <a:effectLst>
                  <a:glow rad="342900">
                    <a:schemeClr val="accent4">
                      <a:satMod val="175000"/>
                      <a:alpha val="96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Удаленность от транспортных путей</a:t>
            </a:r>
            <a:r>
              <a:rPr lang="en-US" sz="1200" b="1" i="1" dirty="0">
                <a:solidFill>
                  <a:srgbClr val="00BCFF"/>
                </a:solidFill>
                <a:effectLst>
                  <a:glow rad="342900">
                    <a:schemeClr val="accent4">
                      <a:satMod val="175000"/>
                      <a:alpha val="96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423427" y="5963187"/>
            <a:ext cx="2416549" cy="677108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fontAlgn="ctr"/>
            <a:r>
              <a:rPr lang="ru-RU" sz="1000" b="1" dirty="0">
                <a:solidFill>
                  <a:schemeClr val="bg1"/>
                </a:solidFill>
                <a:effectLst>
                  <a:glow rad="215900">
                    <a:schemeClr val="tx1">
                      <a:alpha val="1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Федеральная трасса </a:t>
            </a:r>
          </a:p>
          <a:p>
            <a:pPr fontAlgn="ctr"/>
            <a:r>
              <a:rPr lang="ru-RU" sz="1000" b="1" dirty="0">
                <a:solidFill>
                  <a:schemeClr val="bg1"/>
                </a:solidFill>
                <a:effectLst>
                  <a:glow rad="215900">
                    <a:schemeClr val="tx1">
                      <a:alpha val="1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«Москва-Челябинск»</a:t>
            </a:r>
            <a:r>
              <a:rPr lang="en-US" sz="1000" b="1" dirty="0">
                <a:solidFill>
                  <a:schemeClr val="bg1"/>
                </a:solidFill>
                <a:effectLst>
                  <a:glow rad="215900">
                    <a:schemeClr val="tx1">
                      <a:alpha val="1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M5(E30)</a:t>
            </a:r>
          </a:p>
          <a:p>
            <a:pPr fontAlgn="ctr"/>
            <a:r>
              <a:rPr lang="en-US" b="1" dirty="0">
                <a:solidFill>
                  <a:schemeClr val="bg1"/>
                </a:solidFill>
                <a:effectLst>
                  <a:glow rad="215900">
                    <a:schemeClr val="tx1">
                      <a:alpha val="1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80km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10468151" y="5237408"/>
            <a:ext cx="1478675" cy="677108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fontAlgn="ctr"/>
            <a:r>
              <a:rPr lang="ru-RU" sz="1000" b="1" dirty="0">
                <a:solidFill>
                  <a:schemeClr val="bg1"/>
                </a:solidFill>
                <a:effectLst>
                  <a:glow rad="215900">
                    <a:schemeClr val="tx1">
                      <a:alpha val="1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Железнодорожные пути</a:t>
            </a:r>
            <a:endParaRPr lang="en-US" sz="1000" b="1" dirty="0">
              <a:solidFill>
                <a:schemeClr val="bg1"/>
              </a:solidFill>
              <a:effectLst>
                <a:glow rad="215900">
                  <a:schemeClr val="tx1">
                    <a:alpha val="16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/>
            <a:r>
              <a:rPr lang="en-US" b="1" dirty="0">
                <a:solidFill>
                  <a:schemeClr val="bg1"/>
                </a:solidFill>
                <a:effectLst>
                  <a:glow rad="215900">
                    <a:schemeClr val="tx1">
                      <a:alpha val="1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3km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0468150" y="5969068"/>
            <a:ext cx="1723849" cy="677108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fontAlgn="ctr"/>
            <a:r>
              <a:rPr lang="ru-RU" sz="1000" b="1" dirty="0">
                <a:solidFill>
                  <a:schemeClr val="bg1"/>
                </a:solidFill>
                <a:effectLst>
                  <a:glow rad="215900">
                    <a:schemeClr val="tx1">
                      <a:alpha val="1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Международный аэропорт «Курумоч» </a:t>
            </a:r>
            <a:r>
              <a:rPr lang="en-US" b="1" dirty="0">
                <a:solidFill>
                  <a:schemeClr val="bg1"/>
                </a:solidFill>
                <a:effectLst>
                  <a:glow rad="215900">
                    <a:schemeClr val="tx1">
                      <a:alpha val="16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100km</a:t>
            </a: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6746392" y="5266031"/>
            <a:ext cx="0" cy="13294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9736883" y="5266031"/>
            <a:ext cx="0" cy="13294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580" y="6095140"/>
            <a:ext cx="450676" cy="42665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732" y="5340833"/>
            <a:ext cx="564164" cy="461538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812" y="5396543"/>
            <a:ext cx="560702" cy="38329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37" y="6101468"/>
            <a:ext cx="560702" cy="383293"/>
          </a:xfrm>
          <a:prstGeom prst="rect">
            <a:avLst/>
          </a:prstGeom>
        </p:spPr>
      </p:pic>
      <p:grpSp>
        <p:nvGrpSpPr>
          <p:cNvPr id="4" name="Группа 8">
            <a:extLst>
              <a:ext uri="{FF2B5EF4-FFF2-40B4-BE49-F238E27FC236}">
                <a16:creationId xmlns="" xmlns:a16="http://schemas.microsoft.com/office/drawing/2014/main" id="{55547EBC-3640-4BD2-9B41-FB74985E03A3}"/>
              </a:ext>
            </a:extLst>
          </p:cNvPr>
          <p:cNvGrpSpPr/>
          <p:nvPr/>
        </p:nvGrpSpPr>
        <p:grpSpPr>
          <a:xfrm>
            <a:off x="5417737" y="990458"/>
            <a:ext cx="6663034" cy="4115860"/>
            <a:chOff x="5417737" y="990458"/>
            <a:chExt cx="6663034" cy="411586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7737" y="990458"/>
              <a:ext cx="6663034" cy="4115860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60" name="Прямоугольник 59"/>
            <p:cNvSpPr/>
            <p:nvPr/>
          </p:nvSpPr>
          <p:spPr>
            <a:xfrm>
              <a:off x="7734628" y="3149339"/>
              <a:ext cx="1738890" cy="430887"/>
            </a:xfrm>
            <a:prstGeom prst="rect">
              <a:avLst/>
            </a:prstGeom>
            <a:solidFill>
              <a:srgbClr val="008DCF"/>
            </a:solidFill>
            <a:ln w="28575">
              <a:noFill/>
            </a:ln>
          </p:spPr>
          <p:txBody>
            <a:bodyPr wrap="square">
              <a:spAutoFit/>
            </a:bodyPr>
            <a:lstStyle/>
            <a:p>
              <a:pPr fontAlgn="ctr"/>
              <a:r>
                <a:rPr lang="ru-RU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МТК  2500+</a:t>
              </a:r>
            </a:p>
            <a:p>
              <a:pPr fontAlgn="ctr"/>
              <a:r>
                <a:rPr lang="ru-RU" sz="1100" b="1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Кормовой центр</a:t>
              </a:r>
              <a:endParaRPr lang="ru-RU" sz="11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Равнобедренный треугольник 19"/>
            <p:cNvSpPr/>
            <p:nvPr/>
          </p:nvSpPr>
          <p:spPr>
            <a:xfrm flipH="1" flipV="1">
              <a:off x="9448012" y="1248228"/>
              <a:ext cx="560720" cy="276107"/>
            </a:xfrm>
            <a:custGeom>
              <a:avLst/>
              <a:gdLst>
                <a:gd name="connsiteX0" fmla="*/ 0 w 432941"/>
                <a:gd name="connsiteY0" fmla="*/ 373225 h 373225"/>
                <a:gd name="connsiteX1" fmla="*/ 216471 w 432941"/>
                <a:gd name="connsiteY1" fmla="*/ 0 h 373225"/>
                <a:gd name="connsiteX2" fmla="*/ 432941 w 432941"/>
                <a:gd name="connsiteY2" fmla="*/ 373225 h 373225"/>
                <a:gd name="connsiteX3" fmla="*/ 0 w 432941"/>
                <a:gd name="connsiteY3" fmla="*/ 373225 h 373225"/>
                <a:gd name="connsiteX0" fmla="*/ 0 w 432941"/>
                <a:gd name="connsiteY0" fmla="*/ 345233 h 345233"/>
                <a:gd name="connsiteX1" fmla="*/ 11198 w 432941"/>
                <a:gd name="connsiteY1" fmla="*/ 0 h 345233"/>
                <a:gd name="connsiteX2" fmla="*/ 432941 w 432941"/>
                <a:gd name="connsiteY2" fmla="*/ 345233 h 345233"/>
                <a:gd name="connsiteX3" fmla="*/ 0 w 432941"/>
                <a:gd name="connsiteY3" fmla="*/ 345233 h 345233"/>
                <a:gd name="connsiteX0" fmla="*/ 16794 w 449735"/>
                <a:gd name="connsiteY0" fmla="*/ 345233 h 345233"/>
                <a:gd name="connsiteX1" fmla="*/ 0 w 449735"/>
                <a:gd name="connsiteY1" fmla="*/ 0 h 345233"/>
                <a:gd name="connsiteX2" fmla="*/ 449735 w 449735"/>
                <a:gd name="connsiteY2" fmla="*/ 345233 h 345233"/>
                <a:gd name="connsiteX3" fmla="*/ 16794 w 449735"/>
                <a:gd name="connsiteY3" fmla="*/ 345233 h 345233"/>
                <a:gd name="connsiteX0" fmla="*/ 0 w 432941"/>
                <a:gd name="connsiteY0" fmla="*/ 354564 h 354564"/>
                <a:gd name="connsiteX1" fmla="*/ 1867 w 432941"/>
                <a:gd name="connsiteY1" fmla="*/ 0 h 354564"/>
                <a:gd name="connsiteX2" fmla="*/ 432941 w 432941"/>
                <a:gd name="connsiteY2" fmla="*/ 354564 h 354564"/>
                <a:gd name="connsiteX3" fmla="*/ 0 w 432941"/>
                <a:gd name="connsiteY3" fmla="*/ 354564 h 354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941" h="354564">
                  <a:moveTo>
                    <a:pt x="0" y="354564"/>
                  </a:moveTo>
                  <a:cubicBezTo>
                    <a:pt x="622" y="236376"/>
                    <a:pt x="1245" y="118188"/>
                    <a:pt x="1867" y="0"/>
                  </a:cubicBezTo>
                  <a:lnTo>
                    <a:pt x="432941" y="354564"/>
                  </a:lnTo>
                  <a:lnTo>
                    <a:pt x="0" y="354564"/>
                  </a:lnTo>
                  <a:close/>
                </a:path>
              </a:pathLst>
            </a:custGeom>
            <a:gradFill>
              <a:gsLst>
                <a:gs pos="67000">
                  <a:srgbClr val="0088B8">
                    <a:alpha val="74902"/>
                  </a:srgbClr>
                </a:gs>
                <a:gs pos="0">
                  <a:srgbClr val="0088B8"/>
                </a:gs>
                <a:gs pos="100000">
                  <a:srgbClr val="0088B8"/>
                </a:gs>
              </a:gsLst>
              <a:lin ang="7800000" scaled="0"/>
            </a:gra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Прямоугольник 61"/>
            <p:cNvSpPr/>
            <p:nvPr/>
          </p:nvSpPr>
          <p:spPr>
            <a:xfrm>
              <a:off x="8178800" y="2634171"/>
              <a:ext cx="1593362" cy="430887"/>
            </a:xfrm>
            <a:prstGeom prst="rect">
              <a:avLst/>
            </a:prstGeom>
            <a:solidFill>
              <a:srgbClr val="0070C0"/>
            </a:solidFill>
            <a:ln w="28575">
              <a:noFill/>
            </a:ln>
          </p:spPr>
          <p:txBody>
            <a:bodyPr wrap="square">
              <a:spAutoFit/>
            </a:bodyPr>
            <a:lstStyle/>
            <a:p>
              <a:pPr fontAlgn="ctr"/>
              <a:r>
                <a:rPr lang="ru-RU" sz="11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Действующий </a:t>
              </a:r>
            </a:p>
            <a:p>
              <a:pPr fontAlgn="ctr"/>
              <a:r>
                <a:rPr lang="ru-RU" sz="1100" b="1" i="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МК 2400 с. </a:t>
              </a:r>
              <a:r>
                <a:rPr lang="ru-RU" sz="1100" b="1" i="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Беловка</a:t>
              </a:r>
              <a:endParaRPr lang="ru-RU" sz="11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Равнобедренный треугольник 19"/>
            <p:cNvSpPr/>
            <p:nvPr/>
          </p:nvSpPr>
          <p:spPr>
            <a:xfrm flipH="1" flipV="1">
              <a:off x="9207322" y="3059682"/>
              <a:ext cx="560720" cy="331639"/>
            </a:xfrm>
            <a:custGeom>
              <a:avLst/>
              <a:gdLst>
                <a:gd name="connsiteX0" fmla="*/ 0 w 432941"/>
                <a:gd name="connsiteY0" fmla="*/ 373225 h 373225"/>
                <a:gd name="connsiteX1" fmla="*/ 216471 w 432941"/>
                <a:gd name="connsiteY1" fmla="*/ 0 h 373225"/>
                <a:gd name="connsiteX2" fmla="*/ 432941 w 432941"/>
                <a:gd name="connsiteY2" fmla="*/ 373225 h 373225"/>
                <a:gd name="connsiteX3" fmla="*/ 0 w 432941"/>
                <a:gd name="connsiteY3" fmla="*/ 373225 h 373225"/>
                <a:gd name="connsiteX0" fmla="*/ 0 w 432941"/>
                <a:gd name="connsiteY0" fmla="*/ 345233 h 345233"/>
                <a:gd name="connsiteX1" fmla="*/ 11198 w 432941"/>
                <a:gd name="connsiteY1" fmla="*/ 0 h 345233"/>
                <a:gd name="connsiteX2" fmla="*/ 432941 w 432941"/>
                <a:gd name="connsiteY2" fmla="*/ 345233 h 345233"/>
                <a:gd name="connsiteX3" fmla="*/ 0 w 432941"/>
                <a:gd name="connsiteY3" fmla="*/ 345233 h 345233"/>
                <a:gd name="connsiteX0" fmla="*/ 16794 w 449735"/>
                <a:gd name="connsiteY0" fmla="*/ 345233 h 345233"/>
                <a:gd name="connsiteX1" fmla="*/ 0 w 449735"/>
                <a:gd name="connsiteY1" fmla="*/ 0 h 345233"/>
                <a:gd name="connsiteX2" fmla="*/ 449735 w 449735"/>
                <a:gd name="connsiteY2" fmla="*/ 345233 h 345233"/>
                <a:gd name="connsiteX3" fmla="*/ 16794 w 449735"/>
                <a:gd name="connsiteY3" fmla="*/ 345233 h 345233"/>
                <a:gd name="connsiteX0" fmla="*/ 0 w 432941"/>
                <a:gd name="connsiteY0" fmla="*/ 354564 h 354564"/>
                <a:gd name="connsiteX1" fmla="*/ 1867 w 432941"/>
                <a:gd name="connsiteY1" fmla="*/ 0 h 354564"/>
                <a:gd name="connsiteX2" fmla="*/ 432941 w 432941"/>
                <a:gd name="connsiteY2" fmla="*/ 354564 h 354564"/>
                <a:gd name="connsiteX3" fmla="*/ 0 w 432941"/>
                <a:gd name="connsiteY3" fmla="*/ 354564 h 354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941" h="354564">
                  <a:moveTo>
                    <a:pt x="0" y="354564"/>
                  </a:moveTo>
                  <a:cubicBezTo>
                    <a:pt x="622" y="236376"/>
                    <a:pt x="1245" y="118188"/>
                    <a:pt x="1867" y="0"/>
                  </a:cubicBezTo>
                  <a:lnTo>
                    <a:pt x="432941" y="354564"/>
                  </a:lnTo>
                  <a:lnTo>
                    <a:pt x="0" y="354564"/>
                  </a:lnTo>
                  <a:close/>
                </a:path>
              </a:pathLst>
            </a:custGeom>
            <a:solidFill>
              <a:srgbClr val="0070C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="" xmlns:a14="http://schemas.microsoft.com/office/drawing/2010/main">
                    <a14:imgLayer r:embed="rId16">
                      <a14:imgEffect>
                        <a14:brightnessContrast bright="-10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68563" b="52021"/>
            <a:stretch/>
          </p:blipFill>
          <p:spPr>
            <a:xfrm>
              <a:off x="9759543" y="3012610"/>
              <a:ext cx="353582" cy="342308"/>
            </a:xfrm>
            <a:prstGeom prst="rect">
              <a:avLst/>
            </a:prstGeom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1883" y="2190022"/>
              <a:ext cx="330727" cy="326884"/>
            </a:xfrm>
            <a:prstGeom prst="rect">
              <a:avLst/>
            </a:prstGeom>
          </p:spPr>
        </p:pic>
        <p:sp>
          <p:nvSpPr>
            <p:cNvPr id="55" name="Равнобедренный треугольник 19"/>
            <p:cNvSpPr/>
            <p:nvPr/>
          </p:nvSpPr>
          <p:spPr>
            <a:xfrm flipH="1" flipV="1">
              <a:off x="10912750" y="2878254"/>
              <a:ext cx="560720" cy="331639"/>
            </a:xfrm>
            <a:custGeom>
              <a:avLst/>
              <a:gdLst>
                <a:gd name="connsiteX0" fmla="*/ 0 w 432941"/>
                <a:gd name="connsiteY0" fmla="*/ 373225 h 373225"/>
                <a:gd name="connsiteX1" fmla="*/ 216471 w 432941"/>
                <a:gd name="connsiteY1" fmla="*/ 0 h 373225"/>
                <a:gd name="connsiteX2" fmla="*/ 432941 w 432941"/>
                <a:gd name="connsiteY2" fmla="*/ 373225 h 373225"/>
                <a:gd name="connsiteX3" fmla="*/ 0 w 432941"/>
                <a:gd name="connsiteY3" fmla="*/ 373225 h 373225"/>
                <a:gd name="connsiteX0" fmla="*/ 0 w 432941"/>
                <a:gd name="connsiteY0" fmla="*/ 345233 h 345233"/>
                <a:gd name="connsiteX1" fmla="*/ 11198 w 432941"/>
                <a:gd name="connsiteY1" fmla="*/ 0 h 345233"/>
                <a:gd name="connsiteX2" fmla="*/ 432941 w 432941"/>
                <a:gd name="connsiteY2" fmla="*/ 345233 h 345233"/>
                <a:gd name="connsiteX3" fmla="*/ 0 w 432941"/>
                <a:gd name="connsiteY3" fmla="*/ 345233 h 345233"/>
                <a:gd name="connsiteX0" fmla="*/ 16794 w 449735"/>
                <a:gd name="connsiteY0" fmla="*/ 345233 h 345233"/>
                <a:gd name="connsiteX1" fmla="*/ 0 w 449735"/>
                <a:gd name="connsiteY1" fmla="*/ 0 h 345233"/>
                <a:gd name="connsiteX2" fmla="*/ 449735 w 449735"/>
                <a:gd name="connsiteY2" fmla="*/ 345233 h 345233"/>
                <a:gd name="connsiteX3" fmla="*/ 16794 w 449735"/>
                <a:gd name="connsiteY3" fmla="*/ 345233 h 345233"/>
                <a:gd name="connsiteX0" fmla="*/ 0 w 432941"/>
                <a:gd name="connsiteY0" fmla="*/ 354564 h 354564"/>
                <a:gd name="connsiteX1" fmla="*/ 1867 w 432941"/>
                <a:gd name="connsiteY1" fmla="*/ 0 h 354564"/>
                <a:gd name="connsiteX2" fmla="*/ 432941 w 432941"/>
                <a:gd name="connsiteY2" fmla="*/ 354564 h 354564"/>
                <a:gd name="connsiteX3" fmla="*/ 0 w 432941"/>
                <a:gd name="connsiteY3" fmla="*/ 354564 h 354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2941" h="354564">
                  <a:moveTo>
                    <a:pt x="0" y="354564"/>
                  </a:moveTo>
                  <a:cubicBezTo>
                    <a:pt x="622" y="236376"/>
                    <a:pt x="1245" y="118188"/>
                    <a:pt x="1867" y="0"/>
                  </a:cubicBezTo>
                  <a:lnTo>
                    <a:pt x="432941" y="354564"/>
                  </a:lnTo>
                  <a:lnTo>
                    <a:pt x="0" y="354564"/>
                  </a:lnTo>
                  <a:close/>
                </a:path>
              </a:pathLst>
            </a:custGeom>
            <a:solidFill>
              <a:srgbClr val="FFC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4" name="Прямоугольник 43">
            <a:extLst>
              <a:ext uri="{FF2B5EF4-FFF2-40B4-BE49-F238E27FC236}">
                <a16:creationId xmlns="" xmlns:a16="http://schemas.microsoft.com/office/drawing/2014/main" id="{DB3DB3C0-4E3C-452A-916D-C9CFF4F10ED3}"/>
              </a:ext>
            </a:extLst>
          </p:cNvPr>
          <p:cNvSpPr/>
          <p:nvPr/>
        </p:nvSpPr>
        <p:spPr>
          <a:xfrm>
            <a:off x="8158891" y="1761360"/>
            <a:ext cx="1564647" cy="430887"/>
          </a:xfrm>
          <a:prstGeom prst="rect">
            <a:avLst/>
          </a:prstGeom>
          <a:solidFill>
            <a:srgbClr val="FF372F">
              <a:alpha val="68000"/>
            </a:srgbClr>
          </a:solidFill>
          <a:ln w="28575">
            <a:noFill/>
          </a:ln>
        </p:spPr>
        <p:txBody>
          <a:bodyPr wrap="square">
            <a:spAutoFit/>
          </a:bodyPr>
          <a:lstStyle/>
          <a:p>
            <a:pPr font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Завод </a:t>
            </a:r>
          </a:p>
          <a:p>
            <a:pPr fontAlgn="ctr"/>
            <a:r>
              <a:rPr lang="ru-RU" sz="11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Отрадный</a:t>
            </a:r>
          </a:p>
        </p:txBody>
      </p:sp>
      <p:sp>
        <p:nvSpPr>
          <p:cNvPr id="66" name="Равнобедренный треугольник 19">
            <a:extLst>
              <a:ext uri="{FF2B5EF4-FFF2-40B4-BE49-F238E27FC236}">
                <a16:creationId xmlns="" xmlns:a16="http://schemas.microsoft.com/office/drawing/2014/main" id="{7EC560B1-CEA0-4854-A4A4-D0F91BE66ADF}"/>
              </a:ext>
            </a:extLst>
          </p:cNvPr>
          <p:cNvSpPr/>
          <p:nvPr/>
        </p:nvSpPr>
        <p:spPr>
          <a:xfrm flipH="1" flipV="1">
            <a:off x="9143852" y="2112105"/>
            <a:ext cx="560720" cy="331639"/>
          </a:xfrm>
          <a:custGeom>
            <a:avLst/>
            <a:gdLst>
              <a:gd name="connsiteX0" fmla="*/ 0 w 432941"/>
              <a:gd name="connsiteY0" fmla="*/ 373225 h 373225"/>
              <a:gd name="connsiteX1" fmla="*/ 216471 w 432941"/>
              <a:gd name="connsiteY1" fmla="*/ 0 h 373225"/>
              <a:gd name="connsiteX2" fmla="*/ 432941 w 432941"/>
              <a:gd name="connsiteY2" fmla="*/ 373225 h 373225"/>
              <a:gd name="connsiteX3" fmla="*/ 0 w 432941"/>
              <a:gd name="connsiteY3" fmla="*/ 373225 h 373225"/>
              <a:gd name="connsiteX0" fmla="*/ 0 w 432941"/>
              <a:gd name="connsiteY0" fmla="*/ 345233 h 345233"/>
              <a:gd name="connsiteX1" fmla="*/ 11198 w 432941"/>
              <a:gd name="connsiteY1" fmla="*/ 0 h 345233"/>
              <a:gd name="connsiteX2" fmla="*/ 432941 w 432941"/>
              <a:gd name="connsiteY2" fmla="*/ 345233 h 345233"/>
              <a:gd name="connsiteX3" fmla="*/ 0 w 432941"/>
              <a:gd name="connsiteY3" fmla="*/ 345233 h 345233"/>
              <a:gd name="connsiteX0" fmla="*/ 16794 w 449735"/>
              <a:gd name="connsiteY0" fmla="*/ 345233 h 345233"/>
              <a:gd name="connsiteX1" fmla="*/ 0 w 449735"/>
              <a:gd name="connsiteY1" fmla="*/ 0 h 345233"/>
              <a:gd name="connsiteX2" fmla="*/ 449735 w 449735"/>
              <a:gd name="connsiteY2" fmla="*/ 345233 h 345233"/>
              <a:gd name="connsiteX3" fmla="*/ 16794 w 449735"/>
              <a:gd name="connsiteY3" fmla="*/ 345233 h 345233"/>
              <a:gd name="connsiteX0" fmla="*/ 0 w 432941"/>
              <a:gd name="connsiteY0" fmla="*/ 354564 h 354564"/>
              <a:gd name="connsiteX1" fmla="*/ 1867 w 432941"/>
              <a:gd name="connsiteY1" fmla="*/ 0 h 354564"/>
              <a:gd name="connsiteX2" fmla="*/ 432941 w 432941"/>
              <a:gd name="connsiteY2" fmla="*/ 354564 h 354564"/>
              <a:gd name="connsiteX3" fmla="*/ 0 w 432941"/>
              <a:gd name="connsiteY3" fmla="*/ 354564 h 354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941" h="354564">
                <a:moveTo>
                  <a:pt x="0" y="354564"/>
                </a:moveTo>
                <a:cubicBezTo>
                  <a:pt x="622" y="236376"/>
                  <a:pt x="1245" y="118188"/>
                  <a:pt x="1867" y="0"/>
                </a:cubicBezTo>
                <a:lnTo>
                  <a:pt x="432941" y="354564"/>
                </a:lnTo>
                <a:lnTo>
                  <a:pt x="0" y="354564"/>
                </a:lnTo>
                <a:close/>
              </a:path>
            </a:pathLst>
          </a:custGeom>
          <a:solidFill>
            <a:srgbClr val="C00000">
              <a:alpha val="49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499C64B2-B450-4A7D-9C7B-5C6BE9A4A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8563" b="52021"/>
          <a:stretch/>
        </p:blipFill>
        <p:spPr>
          <a:xfrm>
            <a:off x="9835515" y="3417230"/>
            <a:ext cx="353582" cy="3423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499C64B2-B450-4A7D-9C7B-5C6BE9A4A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8563" b="52021"/>
          <a:stretch/>
        </p:blipFill>
        <p:spPr>
          <a:xfrm>
            <a:off x="11056817" y="3109756"/>
            <a:ext cx="353582" cy="342308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="" xmlns:a16="http://schemas.microsoft.com/office/drawing/2014/main" id="{499C64B2-B450-4A7D-9C7B-5C6BE9A4A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8563" b="52021"/>
          <a:stretch/>
        </p:blipFill>
        <p:spPr>
          <a:xfrm>
            <a:off x="10037569" y="1021800"/>
            <a:ext cx="353582" cy="34230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="" xmlns:a16="http://schemas.microsoft.com/office/drawing/2014/main" id="{499C64B2-B450-4A7D-9C7B-5C6BE9A4A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8563" b="52021"/>
          <a:stretch/>
        </p:blipFill>
        <p:spPr>
          <a:xfrm>
            <a:off x="9928140" y="1241614"/>
            <a:ext cx="353582" cy="342308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="" xmlns:a16="http://schemas.microsoft.com/office/drawing/2014/main" id="{499C64B2-B450-4A7D-9C7B-5C6BE9A4A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8563" b="52021"/>
          <a:stretch/>
        </p:blipFill>
        <p:spPr>
          <a:xfrm>
            <a:off x="9471894" y="3341984"/>
            <a:ext cx="353582" cy="342308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="" xmlns:a16="http://schemas.microsoft.com/office/drawing/2014/main" id="{499C64B2-B450-4A7D-9C7B-5C6BE9A4A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8563" b="52021"/>
          <a:stretch/>
        </p:blipFill>
        <p:spPr>
          <a:xfrm>
            <a:off x="11402105" y="2935394"/>
            <a:ext cx="353582" cy="342308"/>
          </a:xfrm>
          <a:prstGeom prst="rect">
            <a:avLst/>
          </a:prstGeom>
        </p:spPr>
      </p:pic>
      <p:sp>
        <p:nvSpPr>
          <p:cNvPr id="81" name="Прямоугольник 80"/>
          <p:cNvSpPr/>
          <p:nvPr/>
        </p:nvSpPr>
        <p:spPr>
          <a:xfrm>
            <a:off x="8178843" y="938679"/>
            <a:ext cx="1738890" cy="430887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txBody>
          <a:bodyPr wrap="square">
            <a:spAutoFit/>
          </a:bodyPr>
          <a:lstStyle/>
          <a:p>
            <a:pPr font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МТК  2500 + </a:t>
            </a:r>
          </a:p>
          <a:p>
            <a:pPr fontAlgn="ctr"/>
            <a:r>
              <a:rPr lang="ru-RU" sz="11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Кормовой центр </a:t>
            </a:r>
            <a:endParaRPr lang="ru-RU" sz="11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10453110" y="954244"/>
            <a:ext cx="1738890" cy="430887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txBody>
          <a:bodyPr wrap="square">
            <a:spAutoFit/>
          </a:bodyPr>
          <a:lstStyle/>
          <a:p>
            <a:pPr font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МТК 2500 +</a:t>
            </a:r>
          </a:p>
          <a:p>
            <a:pPr fontAlgn="ctr"/>
            <a:r>
              <a:rPr lang="ru-RU" sz="11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Нетелиный</a:t>
            </a:r>
            <a:r>
              <a:rPr lang="ru-RU" sz="11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</a:t>
            </a:r>
            <a:endParaRPr lang="ru-RU" sz="11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10453110" y="2517872"/>
            <a:ext cx="1738890" cy="430887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 wrap="square">
            <a:spAutoFit/>
          </a:bodyPr>
          <a:lstStyle/>
          <a:p>
            <a:pPr font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МТК 2500+</a:t>
            </a:r>
          </a:p>
          <a:p>
            <a:pPr font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Кормовой центр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8396843" y="3751778"/>
            <a:ext cx="1738890" cy="430887"/>
          </a:xfrm>
          <a:prstGeom prst="rect">
            <a:avLst/>
          </a:prstGeom>
          <a:solidFill>
            <a:srgbClr val="008DCF"/>
          </a:solidFill>
          <a:ln w="28575">
            <a:noFill/>
          </a:ln>
        </p:spPr>
        <p:txBody>
          <a:bodyPr wrap="square">
            <a:spAutoFit/>
          </a:bodyPr>
          <a:lstStyle/>
          <a:p>
            <a:pPr font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МТК 2500 +</a:t>
            </a:r>
          </a:p>
          <a:p>
            <a:pPr fontAlgn="ctr"/>
            <a:r>
              <a:rPr lang="ru-RU" sz="11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Нетелиный</a:t>
            </a:r>
            <a:r>
              <a:rPr lang="ru-RU" sz="11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</a:t>
            </a:r>
            <a:endParaRPr lang="ru-RU" sz="9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8563" b="52021"/>
          <a:stretch/>
        </p:blipFill>
        <p:spPr>
          <a:xfrm>
            <a:off x="9520057" y="1234609"/>
            <a:ext cx="353582" cy="342308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8229600" y="3352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10453110" y="3446978"/>
            <a:ext cx="1738890" cy="430887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txBody>
          <a:bodyPr wrap="square">
            <a:spAutoFit/>
          </a:bodyPr>
          <a:lstStyle/>
          <a:p>
            <a:pPr fontAlgn="ctr"/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Молочно-товарный комплекс 2500</a:t>
            </a:r>
          </a:p>
        </p:txBody>
      </p:sp>
      <p:sp>
        <p:nvSpPr>
          <p:cNvPr id="72" name="Прямоугольник 71"/>
          <p:cNvSpPr/>
          <p:nvPr/>
        </p:nvSpPr>
        <p:spPr>
          <a:xfrm>
            <a:off x="10008610" y="1554678"/>
            <a:ext cx="1738890" cy="430887"/>
          </a:xfrm>
          <a:prstGeom prst="rect">
            <a:avLst/>
          </a:prstGeom>
          <a:solidFill>
            <a:srgbClr val="00B050"/>
          </a:solidFill>
          <a:ln w="28575">
            <a:noFill/>
          </a:ln>
        </p:spPr>
        <p:txBody>
          <a:bodyPr wrap="square">
            <a:spAutoFit/>
          </a:bodyPr>
          <a:lstStyle/>
          <a:p>
            <a:pPr fontAlgn="ctr"/>
            <a:r>
              <a:rPr lang="ru-RU" sz="11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Откормочный комплекс</a:t>
            </a:r>
            <a:endParaRPr lang="ru-RU" sz="11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0" y="1687803"/>
            <a:ext cx="52451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solidFill>
                <a:srgbClr val="008CCB"/>
              </a:solidFill>
            </a:endParaRPr>
          </a:p>
          <a:p>
            <a:endParaRPr lang="ru-RU" sz="2400" b="1" dirty="0" smtClean="0">
              <a:solidFill>
                <a:schemeClr val="accent4"/>
              </a:solidFill>
            </a:endParaRPr>
          </a:p>
          <a:p>
            <a:endParaRPr lang="ru-RU" sz="2800" b="1" dirty="0" smtClean="0">
              <a:solidFill>
                <a:schemeClr val="accent4"/>
              </a:solidFill>
            </a:endParaRPr>
          </a:p>
          <a:p>
            <a:r>
              <a:rPr lang="ru-RU" sz="2800" b="1" dirty="0" smtClean="0">
                <a:solidFill>
                  <a:schemeClr val="accent4"/>
                </a:solidFill>
              </a:rPr>
              <a:t>Кластер 2 </a:t>
            </a:r>
            <a:r>
              <a:rPr lang="ru-RU" sz="2400" b="1" dirty="0" smtClean="0">
                <a:solidFill>
                  <a:schemeClr val="accent4"/>
                </a:solidFill>
              </a:rPr>
              <a:t>		</a:t>
            </a:r>
            <a:r>
              <a:rPr lang="ru-RU" sz="1600" b="1" i="1" dirty="0" smtClean="0">
                <a:solidFill>
                  <a:schemeClr val="accent4"/>
                </a:solidFill>
              </a:rPr>
              <a:t>МТК 2500 </a:t>
            </a:r>
            <a:endParaRPr lang="ru-RU" sz="1600" b="1" dirty="0" smtClean="0">
              <a:solidFill>
                <a:schemeClr val="accent4"/>
              </a:solidFill>
            </a:endParaRPr>
          </a:p>
          <a:p>
            <a:r>
              <a:rPr lang="ru-RU" sz="2000" b="1" i="1" dirty="0" err="1" smtClean="0">
                <a:solidFill>
                  <a:schemeClr val="accent4"/>
                </a:solidFill>
              </a:rPr>
              <a:t>Борский</a:t>
            </a:r>
            <a:r>
              <a:rPr lang="ru-RU" sz="2000" b="1" i="1" dirty="0" smtClean="0">
                <a:solidFill>
                  <a:schemeClr val="accent4"/>
                </a:solidFill>
              </a:rPr>
              <a:t> район </a:t>
            </a:r>
            <a:r>
              <a:rPr lang="ru-RU" sz="1600" b="1" i="1" dirty="0" smtClean="0">
                <a:solidFill>
                  <a:schemeClr val="accent4"/>
                </a:solidFill>
              </a:rPr>
              <a:t>		МТК 2500 </a:t>
            </a:r>
          </a:p>
          <a:p>
            <a:r>
              <a:rPr lang="ru-RU" sz="1600" b="1" i="1" dirty="0" smtClean="0">
                <a:solidFill>
                  <a:schemeClr val="accent4"/>
                </a:solidFill>
              </a:rPr>
              <a:t>			кормовой центр </a:t>
            </a:r>
          </a:p>
          <a:p>
            <a:endParaRPr lang="ru-RU" sz="2800" b="1" dirty="0" smtClean="0">
              <a:solidFill>
                <a:srgbClr val="00B050"/>
              </a:solidFill>
            </a:endParaRPr>
          </a:p>
          <a:p>
            <a:r>
              <a:rPr lang="ru-RU" sz="2800" b="1" dirty="0" smtClean="0">
                <a:solidFill>
                  <a:srgbClr val="00B050"/>
                </a:solidFill>
              </a:rPr>
              <a:t>Кластер 3 </a:t>
            </a:r>
            <a:r>
              <a:rPr lang="ru-RU" sz="2000" b="1" dirty="0" smtClean="0">
                <a:solidFill>
                  <a:srgbClr val="00B050"/>
                </a:solidFill>
              </a:rPr>
              <a:t>		</a:t>
            </a:r>
            <a:r>
              <a:rPr lang="ru-RU" sz="1600" b="1" i="1" dirty="0" smtClean="0">
                <a:solidFill>
                  <a:srgbClr val="00B050"/>
                </a:solidFill>
              </a:rPr>
              <a:t>МТК 2500 </a:t>
            </a:r>
            <a:endParaRPr lang="ru-RU" sz="1600" b="1" dirty="0" smtClean="0">
              <a:solidFill>
                <a:srgbClr val="00B050"/>
              </a:solidFill>
            </a:endParaRPr>
          </a:p>
          <a:p>
            <a:r>
              <a:rPr lang="ru-RU" sz="2000" b="1" i="1" dirty="0" err="1" smtClean="0">
                <a:solidFill>
                  <a:srgbClr val="00B050"/>
                </a:solidFill>
              </a:rPr>
              <a:t>Шенталинский</a:t>
            </a:r>
            <a:r>
              <a:rPr lang="ru-RU" sz="2000" b="1" i="1" dirty="0" smtClean="0">
                <a:solidFill>
                  <a:srgbClr val="00B050"/>
                </a:solidFill>
              </a:rPr>
              <a:t> район </a:t>
            </a:r>
            <a:r>
              <a:rPr lang="ru-RU" sz="1600" b="1" i="1" dirty="0" smtClean="0">
                <a:solidFill>
                  <a:srgbClr val="00B050"/>
                </a:solidFill>
              </a:rPr>
              <a:t>	МТК 2500 </a:t>
            </a:r>
          </a:p>
          <a:p>
            <a:r>
              <a:rPr lang="ru-RU" sz="1600" b="1" i="1" dirty="0" smtClean="0">
                <a:solidFill>
                  <a:srgbClr val="00B050"/>
                </a:solidFill>
              </a:rPr>
              <a:t>			кормовой центр </a:t>
            </a:r>
          </a:p>
          <a:p>
            <a:r>
              <a:rPr lang="ru-RU" sz="1600" b="1" i="1" dirty="0" smtClean="0">
                <a:solidFill>
                  <a:srgbClr val="00B050"/>
                </a:solidFill>
              </a:rPr>
              <a:t>			</a:t>
            </a:r>
            <a:r>
              <a:rPr lang="ru-RU" sz="1600" b="1" i="1" dirty="0" err="1" smtClean="0">
                <a:solidFill>
                  <a:srgbClr val="00B050"/>
                </a:solidFill>
              </a:rPr>
              <a:t>нетелиный</a:t>
            </a:r>
            <a:r>
              <a:rPr lang="ru-RU" sz="1600" b="1" i="1" dirty="0" smtClean="0">
                <a:solidFill>
                  <a:srgbClr val="00B050"/>
                </a:solidFill>
              </a:rPr>
              <a:t> центр </a:t>
            </a:r>
          </a:p>
          <a:p>
            <a:r>
              <a:rPr lang="ru-RU" sz="1600" b="1" i="1" dirty="0" smtClean="0">
                <a:solidFill>
                  <a:srgbClr val="00B050"/>
                </a:solidFill>
              </a:rPr>
              <a:t>			откормочный комплекс</a:t>
            </a:r>
          </a:p>
          <a:p>
            <a:endParaRPr lang="ru-RU" sz="2800" b="1" dirty="0" smtClean="0">
              <a:solidFill>
                <a:srgbClr val="FF372F"/>
              </a:solidFill>
            </a:endParaRPr>
          </a:p>
          <a:p>
            <a:r>
              <a:rPr lang="ru-RU" sz="2800" b="1" dirty="0" smtClean="0">
                <a:solidFill>
                  <a:srgbClr val="FF372F"/>
                </a:solidFill>
              </a:rPr>
              <a:t>Завод                       </a:t>
            </a:r>
            <a:r>
              <a:rPr lang="ru-RU" b="1" i="1" dirty="0" smtClean="0">
                <a:solidFill>
                  <a:srgbClr val="FF372F"/>
                </a:solidFill>
              </a:rPr>
              <a:t>200-350-500 т/с</a:t>
            </a:r>
          </a:p>
          <a:p>
            <a:r>
              <a:rPr lang="ru-RU" b="1" i="1" dirty="0" smtClean="0">
                <a:solidFill>
                  <a:srgbClr val="FF372F"/>
                </a:solidFill>
              </a:rPr>
              <a:t>г. Отрадный</a:t>
            </a:r>
            <a:endParaRPr lang="ru-RU" i="1" dirty="0">
              <a:solidFill>
                <a:srgbClr val="FF372F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215604" y="2575944"/>
            <a:ext cx="4323522" cy="0"/>
          </a:xfrm>
          <a:prstGeom prst="line">
            <a:avLst/>
          </a:prstGeom>
          <a:ln w="38100">
            <a:solidFill>
              <a:srgbClr val="00B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206688" y="3885859"/>
            <a:ext cx="4323522" cy="0"/>
          </a:xfrm>
          <a:prstGeom prst="line">
            <a:avLst/>
          </a:prstGeom>
          <a:ln w="38100">
            <a:solidFill>
              <a:srgbClr val="00B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0" y="83747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008DCF"/>
                </a:solidFill>
              </a:rPr>
              <a:t>Кластер 1 </a:t>
            </a:r>
            <a:r>
              <a:rPr lang="ru-RU" b="1" dirty="0" smtClean="0">
                <a:solidFill>
                  <a:srgbClr val="008DCF"/>
                </a:solidFill>
              </a:rPr>
              <a:t>		</a:t>
            </a:r>
            <a:r>
              <a:rPr lang="ru-RU" sz="1600" b="1" i="1" dirty="0" smtClean="0">
                <a:solidFill>
                  <a:srgbClr val="008DCF"/>
                </a:solidFill>
              </a:rPr>
              <a:t>МК 2400(действ) </a:t>
            </a:r>
            <a:endParaRPr lang="ru-RU" sz="1600" b="1" dirty="0" smtClean="0">
              <a:solidFill>
                <a:srgbClr val="008DCF"/>
              </a:solidFill>
            </a:endParaRPr>
          </a:p>
          <a:p>
            <a:r>
              <a:rPr lang="ru-RU" sz="2000" b="1" i="1" dirty="0" err="1" smtClean="0">
                <a:solidFill>
                  <a:srgbClr val="008DCF"/>
                </a:solidFill>
              </a:rPr>
              <a:t>Богатовский</a:t>
            </a:r>
            <a:r>
              <a:rPr lang="ru-RU" sz="2000" b="1" i="1" dirty="0" smtClean="0">
                <a:solidFill>
                  <a:srgbClr val="008DCF"/>
                </a:solidFill>
              </a:rPr>
              <a:t> район         </a:t>
            </a:r>
            <a:r>
              <a:rPr lang="ru-RU" sz="1600" b="1" i="1" dirty="0" smtClean="0">
                <a:solidFill>
                  <a:srgbClr val="008DCF"/>
                </a:solidFill>
              </a:rPr>
              <a:t>	МТК 2500 </a:t>
            </a:r>
          </a:p>
          <a:p>
            <a:r>
              <a:rPr lang="ru-RU" sz="1600" b="1" i="1" dirty="0" smtClean="0">
                <a:solidFill>
                  <a:srgbClr val="008DCF"/>
                </a:solidFill>
              </a:rPr>
              <a:t>			МТК 2500 </a:t>
            </a:r>
          </a:p>
          <a:p>
            <a:r>
              <a:rPr lang="ru-RU" sz="1600" b="1" i="1" dirty="0" smtClean="0">
                <a:solidFill>
                  <a:srgbClr val="008DCF"/>
                </a:solidFill>
              </a:rPr>
              <a:t>			кормовой центр </a:t>
            </a:r>
          </a:p>
          <a:p>
            <a:r>
              <a:rPr lang="ru-RU" sz="1600" b="1" i="1" dirty="0" smtClean="0">
                <a:solidFill>
                  <a:srgbClr val="008DCF"/>
                </a:solidFill>
              </a:rPr>
              <a:t>			</a:t>
            </a:r>
            <a:r>
              <a:rPr lang="ru-RU" sz="1600" b="1" i="1" dirty="0" err="1" smtClean="0">
                <a:solidFill>
                  <a:srgbClr val="008DCF"/>
                </a:solidFill>
              </a:rPr>
              <a:t>нетелиный</a:t>
            </a:r>
            <a:r>
              <a:rPr lang="ru-RU" sz="1600" b="1" i="1" dirty="0" smtClean="0">
                <a:solidFill>
                  <a:srgbClr val="008DCF"/>
                </a:solidFill>
              </a:rPr>
              <a:t> центр</a:t>
            </a:r>
            <a:endParaRPr lang="ru-RU" sz="1600" dirty="0"/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168965" y="5812738"/>
            <a:ext cx="4323522" cy="0"/>
          </a:xfrm>
          <a:prstGeom prst="line">
            <a:avLst/>
          </a:prstGeom>
          <a:ln w="38100">
            <a:solidFill>
              <a:srgbClr val="00B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0248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163773"/>
            <a:ext cx="11557000" cy="16906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ИННОВАЦИОННЫЕ ТЕХНОЛОГИИ В ЖИВОТНОВОДСТВЕ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2700" dirty="0">
              <a:solidFill>
                <a:srgbClr val="008CCB"/>
              </a:solidFill>
            </a:endParaRPr>
          </a:p>
        </p:txBody>
      </p:sp>
      <p:pic>
        <p:nvPicPr>
          <p:cNvPr id="3" name="Picture 2" descr="C:\Documents and Settings\Reklam3\Рабочий стол\молочное такси.jpg"/>
          <p:cNvPicPr>
            <a:picLocks noChangeAspect="1" noChangeArrowheads="1"/>
          </p:cNvPicPr>
          <p:nvPr/>
        </p:nvPicPr>
        <p:blipFill>
          <a:blip r:embed="rId2" cstate="print"/>
          <a:srcRect l="7786" r="31040" b="1961"/>
          <a:stretch>
            <a:fillRect/>
          </a:stretch>
        </p:blipFill>
        <p:spPr bwMode="auto">
          <a:xfrm>
            <a:off x="182974" y="4219143"/>
            <a:ext cx="2669408" cy="2426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0" descr="IMG_0964"/>
          <p:cNvPicPr>
            <a:picLocks noChangeAspect="1" noChangeArrowheads="1"/>
          </p:cNvPicPr>
          <p:nvPr/>
        </p:nvPicPr>
        <p:blipFill>
          <a:blip r:embed="rId3" cstate="print"/>
          <a:srcRect l="16932" r="12351"/>
          <a:stretch>
            <a:fillRect/>
          </a:stretch>
        </p:blipFill>
        <p:spPr bwMode="auto">
          <a:xfrm flipH="1">
            <a:off x="2947916" y="4223553"/>
            <a:ext cx="2630614" cy="2435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8" name="Picture 2" descr="https://agrovesti.net/images/2017-content/P1000975.b_12-1066x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8351" y="1924333"/>
            <a:ext cx="6329406" cy="4751695"/>
          </a:xfrm>
          <a:prstGeom prst="rect">
            <a:avLst/>
          </a:prstGeom>
          <a:noFill/>
        </p:spPr>
      </p:pic>
      <p:pic>
        <p:nvPicPr>
          <p:cNvPr id="14340" name="Picture 4" descr="https://ubr.ua/img/article/38082/28_ma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518" y="2101754"/>
            <a:ext cx="3011739" cy="2020509"/>
          </a:xfrm>
          <a:prstGeom prst="rect">
            <a:avLst/>
          </a:prstGeom>
          <a:noFill/>
        </p:spPr>
      </p:pic>
      <p:pic>
        <p:nvPicPr>
          <p:cNvPr id="9" name="Picture 2" descr="C:\Users\SomovNL\Desktop\Публикациидоклады,презентации\2 г\ФОТО В ЖУРНАЛ\DSC_111111111118246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965336" y="2060812"/>
            <a:ext cx="2662469" cy="20772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92823" y="6155141"/>
            <a:ext cx="7976992" cy="46166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Центры селекции и выращивания ремонтного молодняка</a:t>
            </a:r>
            <a:endParaRPr lang="ru-RU" sz="24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421" y="3316405"/>
            <a:ext cx="5663923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</a:rPr>
              <a:t>Централизация зоотехнического,</a:t>
            </a:r>
          </a:p>
          <a:p>
            <a:r>
              <a:rPr lang="ru-RU" sz="2400" i="1" dirty="0" smtClean="0">
                <a:solidFill>
                  <a:schemeClr val="bg1"/>
                </a:solidFill>
              </a:rPr>
              <a:t> ветеринарного и инженерного сервисов</a:t>
            </a:r>
            <a:endParaRPr lang="ru-RU" sz="2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Documents and Settings\Reklam3\Рабочий стол\pi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1987" y="1549400"/>
            <a:ext cx="5400894" cy="4737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Documents and Settings\Reklam3\Рабочий стол\upr-stadom.jpg"/>
          <p:cNvPicPr>
            <a:picLocks noChangeAspect="1" noChangeArrowheads="1"/>
          </p:cNvPicPr>
          <p:nvPr/>
        </p:nvPicPr>
        <p:blipFill>
          <a:blip r:embed="rId3" cstate="print"/>
          <a:srcRect l="12990" r="10055" b="2083"/>
          <a:stretch>
            <a:fillRect/>
          </a:stretch>
        </p:blipFill>
        <p:spPr bwMode="auto">
          <a:xfrm>
            <a:off x="8671842" y="1539293"/>
            <a:ext cx="3160768" cy="2609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364" y="3858926"/>
            <a:ext cx="2893998" cy="2587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 descr="C:\Documents and Settings\Reklam3\Рабочий стол\05_dairypower_scrapers_4.jpg"/>
          <p:cNvPicPr>
            <a:picLocks noChangeAspect="1" noChangeArrowheads="1"/>
          </p:cNvPicPr>
          <p:nvPr/>
        </p:nvPicPr>
        <p:blipFill>
          <a:blip r:embed="rId5" cstate="print"/>
          <a:srcRect l="15996" t="8162" r="15996" b="23823"/>
          <a:stretch>
            <a:fillRect/>
          </a:stretch>
        </p:blipFill>
        <p:spPr bwMode="auto">
          <a:xfrm>
            <a:off x="8679787" y="4185741"/>
            <a:ext cx="3084584" cy="255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38159" y="177421"/>
            <a:ext cx="11557000" cy="129653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ИННОВАЦИОННЫЕ ТЕХНОЛОГИИ В ЖИВОТНОВОДСТВЕ</a:t>
            </a:r>
            <a:endParaRPr lang="ru-RU" sz="2800" dirty="0">
              <a:solidFill>
                <a:srgbClr val="008CCB"/>
              </a:solidFill>
            </a:endParaRPr>
          </a:p>
        </p:txBody>
      </p:sp>
      <p:pic>
        <p:nvPicPr>
          <p:cNvPr id="8" name="Picture 15" descr="O:\Александров\Фото беловка\беловка\3,09,12  Беловка Конверт\IMG_10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308" y="1424699"/>
            <a:ext cx="2862822" cy="2371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63774" y="3370997"/>
            <a:ext cx="3025124" cy="40011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solidFill>
                  <a:schemeClr val="bg1"/>
                </a:solidFill>
              </a:rPr>
              <a:t>Эффективное кормление</a:t>
            </a:r>
            <a:endParaRPr lang="ru-RU" sz="2000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421" y="3889612"/>
            <a:ext cx="3630304" cy="40011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ru-RU" sz="2000" i="1" dirty="0" smtClean="0">
                <a:solidFill>
                  <a:schemeClr val="bg1"/>
                </a:solidFill>
              </a:rPr>
              <a:t>Автоматизация</a:t>
            </a:r>
          </a:p>
          <a:p>
            <a:pPr>
              <a:lnSpc>
                <a:spcPct val="50000"/>
              </a:lnSpc>
            </a:pPr>
            <a:r>
              <a:rPr lang="ru-RU" sz="2000" i="1" dirty="0" smtClean="0">
                <a:solidFill>
                  <a:schemeClr val="bg1"/>
                </a:solidFill>
              </a:rPr>
              <a:t>       рутинных процессов</a:t>
            </a:r>
            <a:endParaRPr lang="ru-RU" sz="2000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07273" y="4176217"/>
            <a:ext cx="3039968" cy="40011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bg1"/>
                </a:solidFill>
              </a:rPr>
              <a:t>Комфорт для животных</a:t>
            </a:r>
            <a:endParaRPr lang="ru-RU" sz="2000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84442" y="3780430"/>
            <a:ext cx="2906972" cy="42934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ru-RU" sz="2000" i="1" dirty="0" smtClean="0">
                <a:solidFill>
                  <a:schemeClr val="bg1"/>
                </a:solidFill>
              </a:rPr>
              <a:t>Инновационный </a:t>
            </a:r>
          </a:p>
          <a:p>
            <a:pPr>
              <a:lnSpc>
                <a:spcPct val="50000"/>
              </a:lnSpc>
            </a:pPr>
            <a:r>
              <a:rPr lang="ru-RU" sz="2000" i="1" dirty="0" smtClean="0">
                <a:solidFill>
                  <a:schemeClr val="bg1"/>
                </a:solidFill>
              </a:rPr>
              <a:t>	менеджмент</a:t>
            </a:r>
            <a:endParaRPr lang="ru-RU" sz="2000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79927" y="6225878"/>
            <a:ext cx="5420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008CCB"/>
                </a:solidFill>
              </a:rPr>
              <a:t>Оптимизация затрат на всех этапах</a:t>
            </a:r>
            <a:endParaRPr lang="ru-RU" sz="24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33694" y="177421"/>
            <a:ext cx="11557000" cy="129653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ИННОВАЦИОННЫЕ ТЕХНОЛОГИИ В ПОДГОТОВКЕ КАДРОВ</a:t>
            </a:r>
            <a:endParaRPr lang="ru-RU" sz="2700" dirty="0">
              <a:solidFill>
                <a:srgbClr val="008CCB"/>
              </a:solidFill>
            </a:endParaRPr>
          </a:p>
        </p:txBody>
      </p:sp>
      <p:pic>
        <p:nvPicPr>
          <p:cNvPr id="8" name="Picture 2" descr="O:\Служба Персонала\хорошие\школьники\IMG_1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4191" y="1390594"/>
            <a:ext cx="3674280" cy="24490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1" name="Picture 23" descr="O:\Служба Персонала\хорошие\студенты\IMG_1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5578" y="3861179"/>
            <a:ext cx="4203510" cy="28004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364" y="1520966"/>
            <a:ext cx="3778156" cy="2518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2" descr="O:\Служба Персонала\хорошие\школьники\IMG_19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421" y="4138372"/>
            <a:ext cx="3747754" cy="2473968"/>
          </a:xfrm>
          <a:prstGeom prst="rect">
            <a:avLst/>
          </a:prstGeom>
          <a:solidFill>
            <a:srgbClr val="FFFFFF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039737" y="1828801"/>
            <a:ext cx="3712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ПРАКТИКООРИЕНТИРОВАННОЕ </a:t>
            </a:r>
          </a:p>
          <a:p>
            <a:pPr algn="ctr"/>
            <a:r>
              <a:rPr lang="ru-RU" sz="2000" b="1" dirty="0" smtClean="0"/>
              <a:t>ОБУЧЕНИЕ СТУДЕНТОВ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53386" y="3220872"/>
            <a:ext cx="37083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КОРПОРАТИВНАЯ ПРОГРАММА </a:t>
            </a:r>
            <a:br>
              <a:rPr lang="ru-RU" sz="2000" b="1" dirty="0" smtClean="0"/>
            </a:br>
            <a:r>
              <a:rPr lang="ru-RU" sz="2000" b="1" dirty="0" smtClean="0"/>
              <a:t>«ШКОЛЬНИК - </a:t>
            </a:r>
          </a:p>
          <a:p>
            <a:r>
              <a:rPr lang="ru-RU" sz="2000" b="1" dirty="0" smtClean="0"/>
              <a:t>	СТУДЕНТ - </a:t>
            </a:r>
          </a:p>
          <a:p>
            <a:r>
              <a:rPr lang="ru-RU" sz="2000" b="1" dirty="0" smtClean="0"/>
              <a:t>		СОТРУДНИК»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875963" y="5076968"/>
            <a:ext cx="4094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ВНЕДРЕНИЕ ЛУЧШИХ ТЕХНОЛОГИЙ </a:t>
            </a:r>
            <a:br>
              <a:rPr lang="ru-RU" sz="2000" b="1" dirty="0" smtClean="0"/>
            </a:br>
            <a:r>
              <a:rPr lang="ru-RU" sz="2000" b="1" dirty="0" smtClean="0"/>
              <a:t>В СОТРУДНИЧЕСТВЕ </a:t>
            </a:r>
          </a:p>
          <a:p>
            <a:pPr algn="ctr"/>
            <a:r>
              <a:rPr lang="ru-RU" sz="2000" b="1" dirty="0" smtClean="0"/>
              <a:t>С МИРОВЫМИ ЛИДЕРАМИ</a:t>
            </a:r>
            <a:endParaRPr lang="ru-RU" sz="2000" b="1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4262391" y="2862298"/>
            <a:ext cx="3571423" cy="31027"/>
          </a:xfrm>
          <a:prstGeom prst="line">
            <a:avLst/>
          </a:prstGeom>
          <a:ln w="38100">
            <a:solidFill>
              <a:srgbClr val="00B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223724" y="4747965"/>
            <a:ext cx="3364432" cy="15104"/>
          </a:xfrm>
          <a:prstGeom prst="line">
            <a:avLst/>
          </a:prstGeom>
          <a:ln w="38100">
            <a:solidFill>
              <a:srgbClr val="00B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4148</TotalTime>
  <Words>1121</Words>
  <Application>Microsoft Office PowerPoint</Application>
  <PresentationFormat>Произвольный</PresentationFormat>
  <Paragraphs>359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ИННОВАЦИОННЫЕ ТЕХНОЛОГИИ В ЖИВОТНОВОДСТВЕ </vt:lpstr>
      <vt:lpstr>ИННОВАЦИОННЫЕ ТЕХНОЛОГИИ В ЖИВОТНОВОДСТВЕ</vt:lpstr>
      <vt:lpstr>ИННОВАЦИОННЫЕ ТЕХНОЛОГИИ В ПОДГОТОВКЕ КАДРОВ</vt:lpstr>
      <vt:lpstr>Слайд 10</vt:lpstr>
      <vt:lpstr>Слайд 11</vt:lpstr>
      <vt:lpstr>Слайд 12</vt:lpstr>
      <vt:lpstr>КЛЮЧЕВЫЕ ФИНАНСОВЫЕ ПОКАЗАТЕЛИ ПРОЕКТА 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dns123</dc:creator>
  <cp:lastModifiedBy>Hewlett-Packard Company</cp:lastModifiedBy>
  <cp:revision>426</cp:revision>
  <dcterms:created xsi:type="dcterms:W3CDTF">2017-06-24T09:38:22Z</dcterms:created>
  <dcterms:modified xsi:type="dcterms:W3CDTF">2018-08-16T13:46:19Z</dcterms:modified>
</cp:coreProperties>
</file>